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81" r:id="rId24"/>
    <p:sldId id="278" r:id="rId25"/>
    <p:sldId id="279" r:id="rId26"/>
    <p:sldId id="280" r:id="rId27"/>
  </p:sldIdLst>
  <p:sldSz cx="9144000" cy="5143500" type="screen16x9"/>
  <p:notesSz cx="6858000" cy="9144000"/>
  <p:embeddedFontLst>
    <p:embeddedFont>
      <p:font typeface="Amatic SC" panose="00000500000000000000" pitchFamily="2" charset="-79"/>
      <p:regular r:id="rId29"/>
      <p:bold r:id="rId30"/>
    </p:embeddedFont>
    <p:embeddedFont>
      <p:font typeface="Source Code Pro" panose="020B0509030403020204" pitchFamily="49" charset="0"/>
      <p:regular r:id="rId31"/>
      <p:bold r:id="rId32"/>
      <p:italic r:id="rId33"/>
      <p:boldItalic r:id="rId34"/>
    </p:embeddedFont>
    <p:embeddedFont>
      <p:font typeface="Trebuchet MS" panose="020B060302020202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305" autoAdjust="0"/>
  </p:normalViewPr>
  <p:slideViewPr>
    <p:cSldViewPr snapToGrid="0">
      <p:cViewPr varScale="1">
        <p:scale>
          <a:sx n="66" d="100"/>
          <a:sy n="66" d="100"/>
        </p:scale>
        <p:origin x="1284" y="2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c7e1325705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c7e132570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c7e1325705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c7e1325705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c7e1325705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c7e132570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c7e1325705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c7e132570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Map units = metres</a:t>
            </a:r>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c7e1325705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c7e1325705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c7e1325705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c7e1325705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What is a Poisson Point Process?</a:t>
            </a:r>
            <a:endParaRPr dirty="0"/>
          </a:p>
          <a:p>
            <a:pPr marL="0" lvl="0" indent="0" algn="l" rtl="0">
              <a:spcBef>
                <a:spcPts val="0"/>
              </a:spcBef>
              <a:spcAft>
                <a:spcPts val="0"/>
              </a:spcAft>
              <a:buNone/>
            </a:pPr>
            <a:r>
              <a:rPr lang="en-GB" dirty="0"/>
              <a:t>A series of points randomly located on a mathematical space with the essential feature that the points occur independently of one another.</a:t>
            </a:r>
            <a:endParaRPr dirty="0"/>
          </a:p>
          <a:p>
            <a:pPr marL="0" lvl="0" indent="0" algn="l" rtl="0">
              <a:spcBef>
                <a:spcPts val="0"/>
              </a:spcBef>
              <a:spcAft>
                <a:spcPts val="0"/>
              </a:spcAft>
              <a:buNone/>
            </a:pPr>
            <a:r>
              <a:rPr lang="en-GB" dirty="0"/>
              <a:t>Essentially a random distribution of points across our study area we can compare our real pattern to (a NULL hypothesis). </a:t>
            </a:r>
            <a:endParaRPr dirty="0"/>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c7e1325705_2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c7e1325705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c7e132570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c7e132570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c7e1325705_2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c7e1325705_2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same point pattern presented with two different study areas. How differently would you describe the point pattern in both cases?</a:t>
            </a:r>
            <a:endParaRPr/>
          </a:p>
          <a:p>
            <a:pPr marL="0" lvl="0" indent="0" algn="l" rtl="0">
              <a:spcBef>
                <a:spcPts val="0"/>
              </a:spcBef>
              <a:spcAft>
                <a:spcPts val="0"/>
              </a:spcAft>
              <a:buNone/>
            </a:pPr>
            <a:r>
              <a:rPr lang="en-GB"/>
              <a:t>The size and shape of the study area also have a very strong effect on this metric.</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7e1325705_2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c7e1325705_2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For example, for point  S1  we draw circles, each of varying radius  d , centered on that point. We then count the number of points (events) inside each circle. We repeat this for point  S2  and all other points  Si . </a:t>
            </a:r>
            <a:endParaRPr/>
          </a:p>
          <a:p>
            <a:pPr marL="0" lvl="0" indent="0" algn="l" rtl="0">
              <a:spcBef>
                <a:spcPts val="0"/>
              </a:spcBef>
              <a:spcAft>
                <a:spcPts val="0"/>
              </a:spcAft>
              <a:buNone/>
            </a:pPr>
            <a:r>
              <a:rPr lang="en-GB"/>
              <a:t>Next, we compute the average number of points in each circle then divide that number by the overall point density  ^λ  (i.e. total number of events per study area).</a:t>
            </a: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c7e0c8817d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c7e0c8817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c7e1325705_2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c7e1325705_2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c7e1325705_2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c7e1325705_2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7e1325705_2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c7e1325705_2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c7e1325705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c7e1325705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#If the points are effective random, we would expect the observed line (black) to fall on top of or close to the theoretical line (blue).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Above the theoretical line indicates clustering; below indicates a regular or ordered distribution.</a:t>
            </a:r>
            <a:endParaRPr sz="1200">
              <a:solidFill>
                <a:schemeClr val="dk1"/>
              </a:solidFill>
            </a:endParaRPr>
          </a:p>
          <a:p>
            <a:pPr marL="0" lvl="0" indent="0" algn="l" rtl="0">
              <a:lnSpc>
                <a:spcPct val="115000"/>
              </a:lnSpc>
              <a:spcBef>
                <a:spcPts val="0"/>
              </a:spcBef>
              <a:spcAft>
                <a:spcPts val="0"/>
              </a:spcAft>
              <a:buNone/>
            </a:pPr>
            <a:r>
              <a:rPr lang="en-GB" sz="1200">
                <a:solidFill>
                  <a:schemeClr val="dk1"/>
                </a:solidFill>
              </a:rPr>
              <a:t>The green and red line represent K values calculated with different corrections for the border effect.</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endParaRPr>
          </a:p>
          <a:p>
            <a:pPr marL="0" lvl="0" indent="0" algn="l" rtl="0">
              <a:lnSpc>
                <a:spcPct val="115000"/>
              </a:lnSpc>
              <a:spcBef>
                <a:spcPts val="0"/>
              </a:spcBef>
              <a:spcAft>
                <a:spcPts val="0"/>
              </a:spcAft>
              <a:buNone/>
            </a:pPr>
            <a:r>
              <a:rPr lang="en-GB" sz="1200">
                <a:solidFill>
                  <a:srgbClr val="374151"/>
                </a:solidFill>
              </a:rPr>
              <a:t>The translation correction is applied to address edge effects in the analysis of spatial patterns. When studying spatial point patterns within a bounded region (e.g., a study area with defined boundaries), the edge of the region can affect the estimation of the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Points near the edge have fewer neighbors in one direction, leading to potential underestimation of clustering at larger distances. The translation correction involves adjusting the observed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to account for these edge effects. �trans(�)</a:t>
            </a:r>
            <a:r>
              <a:rPr lang="en-GB" sz="1200" i="1">
                <a:solidFill>
                  <a:srgbClr val="374151"/>
                </a:solidFill>
              </a:rPr>
              <a:t>K</a:t>
            </a:r>
            <a:r>
              <a:rPr lang="en-GB" sz="1200">
                <a:solidFill>
                  <a:srgbClr val="374151"/>
                </a:solidFill>
              </a:rPr>
              <a:t>trans​(</a:t>
            </a:r>
            <a:r>
              <a:rPr lang="en-GB" sz="1200" i="1">
                <a:solidFill>
                  <a:srgbClr val="374151"/>
                </a:solidFill>
              </a:rPr>
              <a:t>r</a:t>
            </a:r>
            <a:r>
              <a:rPr lang="en-GB" sz="1200">
                <a:solidFill>
                  <a:srgbClr val="374151"/>
                </a:solidFill>
              </a:rPr>
              <a:t>) is the translation-corrected estimate of the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and it is expected to provide a more accurate representation of the underlying spatial pattern by mitigating the impact of edge effects.</a:t>
            </a:r>
            <a:endParaRPr sz="1200">
              <a:solidFill>
                <a:srgbClr val="374151"/>
              </a:solidFill>
            </a:endParaRPr>
          </a:p>
          <a:p>
            <a:pPr marL="0" lvl="0" indent="0" algn="l" rtl="0">
              <a:lnSpc>
                <a:spcPct val="115000"/>
              </a:lnSpc>
              <a:spcBef>
                <a:spcPts val="0"/>
              </a:spcBef>
              <a:spcAft>
                <a:spcPts val="0"/>
              </a:spcAft>
              <a:buClr>
                <a:schemeClr val="dk1"/>
              </a:buClr>
              <a:buSzPts val="1100"/>
              <a:buFont typeface="Arial"/>
              <a:buNone/>
            </a:pPr>
            <a:endParaRPr sz="1200">
              <a:solidFill>
                <a:srgbClr val="374151"/>
              </a:solidFill>
            </a:endParaRPr>
          </a:p>
          <a:p>
            <a:pPr marL="0" lvl="0" indent="0" algn="l" rtl="0">
              <a:lnSpc>
                <a:spcPct val="115000"/>
              </a:lnSpc>
              <a:spcBef>
                <a:spcPts val="0"/>
              </a:spcBef>
              <a:spcAft>
                <a:spcPts val="0"/>
              </a:spcAft>
              <a:buNone/>
            </a:pPr>
            <a:r>
              <a:rPr lang="en-GB" sz="1200">
                <a:solidFill>
                  <a:srgbClr val="374151"/>
                </a:solidFill>
              </a:rPr>
              <a:t>When analyzing point patterns within a region, the behavior of points near the boundary can lead to biased estimates of the spatial statistics. The </a:t>
            </a:r>
            <a:r>
              <a:rPr lang="en-GB" sz="1200" i="1">
                <a:solidFill>
                  <a:srgbClr val="374151"/>
                </a:solidFill>
              </a:rPr>
              <a:t>K</a:t>
            </a:r>
            <a:r>
              <a:rPr lang="en-GB" sz="1200">
                <a:solidFill>
                  <a:srgbClr val="374151"/>
                </a:solidFill>
              </a:rPr>
              <a:t>bord​(</a:t>
            </a:r>
            <a:r>
              <a:rPr lang="en-GB" sz="1200" i="1">
                <a:solidFill>
                  <a:srgbClr val="374151"/>
                </a:solidFill>
              </a:rPr>
              <a:t>r</a:t>
            </a:r>
            <a:r>
              <a:rPr lang="en-GB" sz="1200">
                <a:solidFill>
                  <a:srgbClr val="374151"/>
                </a:solidFill>
              </a:rPr>
              <a:t>) function aims to correct for these edge effects and provide a more accurate representation of the spatial distribution of points.</a:t>
            </a:r>
            <a:endParaRPr sz="1200">
              <a:solidFill>
                <a:srgbClr val="374151"/>
              </a:solidFill>
            </a:endParaRPr>
          </a:p>
          <a:p>
            <a:pPr marL="0" lvl="0" indent="0" algn="l" rtl="0">
              <a:lnSpc>
                <a:spcPct val="115000"/>
              </a:lnSpc>
              <a:spcBef>
                <a:spcPts val="0"/>
              </a:spcBef>
              <a:spcAft>
                <a:spcPts val="0"/>
              </a:spcAft>
              <a:buClr>
                <a:schemeClr val="dk1"/>
              </a:buClr>
              <a:buSzPts val="1100"/>
              <a:buFont typeface="Arial"/>
              <a:buNone/>
            </a:pPr>
            <a:endParaRPr sz="1200">
              <a:solidFill>
                <a:srgbClr val="374151"/>
              </a:solidFill>
            </a:endParaRPr>
          </a:p>
          <a:p>
            <a:pPr marL="0" lvl="0" indent="0" algn="l" rtl="0">
              <a:lnSpc>
                <a:spcPct val="115000"/>
              </a:lnSpc>
              <a:spcBef>
                <a:spcPts val="0"/>
              </a:spcBef>
              <a:spcAft>
                <a:spcPts val="0"/>
              </a:spcAft>
              <a:buClr>
                <a:schemeClr val="dk1"/>
              </a:buClr>
              <a:buSzPts val="1100"/>
              <a:buFont typeface="Arial"/>
              <a:buNone/>
            </a:pPr>
            <a:r>
              <a:rPr lang="en-GB" sz="1200">
                <a:solidFill>
                  <a:srgbClr val="374151"/>
                </a:solidFill>
              </a:rPr>
              <a:t>The border correction is particularly relevant when studying point patterns in areas with well-defined boundaries or when the study region is limited. In such cases, points near the border have fewer neighbors in one direction, which can affect the estimation of the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If left uncorrected, this can lead to an underestimation of clustering at larger distances. The </a:t>
            </a:r>
            <a:r>
              <a:rPr lang="en-GB" sz="1200" i="1">
                <a:solidFill>
                  <a:srgbClr val="374151"/>
                </a:solidFill>
              </a:rPr>
              <a:t>K</a:t>
            </a:r>
            <a:r>
              <a:rPr lang="en-GB" sz="1200">
                <a:solidFill>
                  <a:srgbClr val="374151"/>
                </a:solidFill>
              </a:rPr>
              <a:t>bord​(</a:t>
            </a:r>
            <a:r>
              <a:rPr lang="en-GB" sz="1200" i="1">
                <a:solidFill>
                  <a:srgbClr val="374151"/>
                </a:solidFill>
              </a:rPr>
              <a:t>r</a:t>
            </a:r>
            <a:r>
              <a:rPr lang="en-GB" sz="1200">
                <a:solidFill>
                  <a:srgbClr val="374151"/>
                </a:solidFill>
              </a:rPr>
              <a:t>) function adjusts the observed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to account for the influence of the boundary, thereby providing a more reliable characterization of the spatial pattern within the study area.</a:t>
            </a:r>
            <a:endParaRPr sz="1200">
              <a:solidFill>
                <a:srgbClr val="37415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8214758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c7e1325705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c7e1325705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#If the points are effective random, we would expect the observed line (black) to fall on top of or close to the theoretical line (blue).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Above the theoretical line indicates clustering; below indicates a regular or ordered distribution.</a:t>
            </a:r>
            <a:endParaRPr sz="1200">
              <a:solidFill>
                <a:schemeClr val="dk1"/>
              </a:solidFill>
            </a:endParaRPr>
          </a:p>
          <a:p>
            <a:pPr marL="0" lvl="0" indent="0" algn="l" rtl="0">
              <a:lnSpc>
                <a:spcPct val="115000"/>
              </a:lnSpc>
              <a:spcBef>
                <a:spcPts val="0"/>
              </a:spcBef>
              <a:spcAft>
                <a:spcPts val="0"/>
              </a:spcAft>
              <a:buNone/>
            </a:pPr>
            <a:r>
              <a:rPr lang="en-GB" sz="1200">
                <a:solidFill>
                  <a:schemeClr val="dk1"/>
                </a:solidFill>
              </a:rPr>
              <a:t>The green and red line represent K values calculated with different corrections for the border effect.</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endParaRPr>
          </a:p>
          <a:p>
            <a:pPr marL="0" lvl="0" indent="0" algn="l" rtl="0">
              <a:lnSpc>
                <a:spcPct val="115000"/>
              </a:lnSpc>
              <a:spcBef>
                <a:spcPts val="0"/>
              </a:spcBef>
              <a:spcAft>
                <a:spcPts val="0"/>
              </a:spcAft>
              <a:buNone/>
            </a:pPr>
            <a:r>
              <a:rPr lang="en-GB" sz="1200">
                <a:solidFill>
                  <a:srgbClr val="374151"/>
                </a:solidFill>
              </a:rPr>
              <a:t>The translation correction is applied to address edge effects in the analysis of spatial patterns. When studying spatial point patterns within a bounded region (e.g., a study area with defined boundaries), the edge of the region can affect the estimation of the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Points near the edge have fewer neighbors in one direction, leading to potential underestimation of clustering at larger distances. The translation correction involves adjusting the observed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to account for these edge effects. �trans(�)</a:t>
            </a:r>
            <a:r>
              <a:rPr lang="en-GB" sz="1200" i="1">
                <a:solidFill>
                  <a:srgbClr val="374151"/>
                </a:solidFill>
              </a:rPr>
              <a:t>K</a:t>
            </a:r>
            <a:r>
              <a:rPr lang="en-GB" sz="1200">
                <a:solidFill>
                  <a:srgbClr val="374151"/>
                </a:solidFill>
              </a:rPr>
              <a:t>trans​(</a:t>
            </a:r>
            <a:r>
              <a:rPr lang="en-GB" sz="1200" i="1">
                <a:solidFill>
                  <a:srgbClr val="374151"/>
                </a:solidFill>
              </a:rPr>
              <a:t>r</a:t>
            </a:r>
            <a:r>
              <a:rPr lang="en-GB" sz="1200">
                <a:solidFill>
                  <a:srgbClr val="374151"/>
                </a:solidFill>
              </a:rPr>
              <a:t>) is the translation-corrected estimate of the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and it is expected to provide a more accurate representation of the underlying spatial pattern by mitigating the impact of edge effects.</a:t>
            </a:r>
            <a:endParaRPr sz="1200">
              <a:solidFill>
                <a:srgbClr val="374151"/>
              </a:solidFill>
            </a:endParaRPr>
          </a:p>
          <a:p>
            <a:pPr marL="0" lvl="0" indent="0" algn="l" rtl="0">
              <a:lnSpc>
                <a:spcPct val="115000"/>
              </a:lnSpc>
              <a:spcBef>
                <a:spcPts val="0"/>
              </a:spcBef>
              <a:spcAft>
                <a:spcPts val="0"/>
              </a:spcAft>
              <a:buClr>
                <a:schemeClr val="dk1"/>
              </a:buClr>
              <a:buSzPts val="1100"/>
              <a:buFont typeface="Arial"/>
              <a:buNone/>
            </a:pPr>
            <a:endParaRPr sz="1200">
              <a:solidFill>
                <a:srgbClr val="374151"/>
              </a:solidFill>
            </a:endParaRPr>
          </a:p>
          <a:p>
            <a:pPr marL="0" lvl="0" indent="0" algn="l" rtl="0">
              <a:lnSpc>
                <a:spcPct val="115000"/>
              </a:lnSpc>
              <a:spcBef>
                <a:spcPts val="0"/>
              </a:spcBef>
              <a:spcAft>
                <a:spcPts val="0"/>
              </a:spcAft>
              <a:buNone/>
            </a:pPr>
            <a:r>
              <a:rPr lang="en-GB" sz="1200">
                <a:solidFill>
                  <a:srgbClr val="374151"/>
                </a:solidFill>
              </a:rPr>
              <a:t>When analyzing point patterns within a region, the behavior of points near the boundary can lead to biased estimates of the spatial statistics. The </a:t>
            </a:r>
            <a:r>
              <a:rPr lang="en-GB" sz="1200" i="1">
                <a:solidFill>
                  <a:srgbClr val="374151"/>
                </a:solidFill>
              </a:rPr>
              <a:t>K</a:t>
            </a:r>
            <a:r>
              <a:rPr lang="en-GB" sz="1200">
                <a:solidFill>
                  <a:srgbClr val="374151"/>
                </a:solidFill>
              </a:rPr>
              <a:t>bord​(</a:t>
            </a:r>
            <a:r>
              <a:rPr lang="en-GB" sz="1200" i="1">
                <a:solidFill>
                  <a:srgbClr val="374151"/>
                </a:solidFill>
              </a:rPr>
              <a:t>r</a:t>
            </a:r>
            <a:r>
              <a:rPr lang="en-GB" sz="1200">
                <a:solidFill>
                  <a:srgbClr val="374151"/>
                </a:solidFill>
              </a:rPr>
              <a:t>) function aims to correct for these edge effects and provide a more accurate representation of the spatial distribution of points.</a:t>
            </a:r>
            <a:endParaRPr sz="1200">
              <a:solidFill>
                <a:srgbClr val="374151"/>
              </a:solidFill>
            </a:endParaRPr>
          </a:p>
          <a:p>
            <a:pPr marL="0" lvl="0" indent="0" algn="l" rtl="0">
              <a:lnSpc>
                <a:spcPct val="115000"/>
              </a:lnSpc>
              <a:spcBef>
                <a:spcPts val="0"/>
              </a:spcBef>
              <a:spcAft>
                <a:spcPts val="0"/>
              </a:spcAft>
              <a:buClr>
                <a:schemeClr val="dk1"/>
              </a:buClr>
              <a:buSzPts val="1100"/>
              <a:buFont typeface="Arial"/>
              <a:buNone/>
            </a:pPr>
            <a:endParaRPr sz="1200">
              <a:solidFill>
                <a:srgbClr val="374151"/>
              </a:solidFill>
            </a:endParaRPr>
          </a:p>
          <a:p>
            <a:pPr marL="0" lvl="0" indent="0" algn="l" rtl="0">
              <a:lnSpc>
                <a:spcPct val="115000"/>
              </a:lnSpc>
              <a:spcBef>
                <a:spcPts val="0"/>
              </a:spcBef>
              <a:spcAft>
                <a:spcPts val="0"/>
              </a:spcAft>
              <a:buClr>
                <a:schemeClr val="dk1"/>
              </a:buClr>
              <a:buSzPts val="1100"/>
              <a:buFont typeface="Arial"/>
              <a:buNone/>
            </a:pPr>
            <a:r>
              <a:rPr lang="en-GB" sz="1200">
                <a:solidFill>
                  <a:srgbClr val="374151"/>
                </a:solidFill>
              </a:rPr>
              <a:t>The border correction is particularly relevant when studying point patterns in areas with well-defined boundaries or when the study region is limited. In such cases, points near the border have fewer neighbors in one direction, which can affect the estimation of the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If left uncorrected, this can lead to an underestimation of clustering at larger distances. The </a:t>
            </a:r>
            <a:r>
              <a:rPr lang="en-GB" sz="1200" i="1">
                <a:solidFill>
                  <a:srgbClr val="374151"/>
                </a:solidFill>
              </a:rPr>
              <a:t>K</a:t>
            </a:r>
            <a:r>
              <a:rPr lang="en-GB" sz="1200">
                <a:solidFill>
                  <a:srgbClr val="374151"/>
                </a:solidFill>
              </a:rPr>
              <a:t>bord​(</a:t>
            </a:r>
            <a:r>
              <a:rPr lang="en-GB" sz="1200" i="1">
                <a:solidFill>
                  <a:srgbClr val="374151"/>
                </a:solidFill>
              </a:rPr>
              <a:t>r</a:t>
            </a:r>
            <a:r>
              <a:rPr lang="en-GB" sz="1200">
                <a:solidFill>
                  <a:srgbClr val="374151"/>
                </a:solidFill>
              </a:rPr>
              <a:t>) function adjusts the observed </a:t>
            </a:r>
            <a:r>
              <a:rPr lang="en-GB" sz="1200" i="1">
                <a:solidFill>
                  <a:srgbClr val="374151"/>
                </a:solidFill>
              </a:rPr>
              <a:t>K</a:t>
            </a:r>
            <a:r>
              <a:rPr lang="en-GB" sz="1200">
                <a:solidFill>
                  <a:srgbClr val="374151"/>
                </a:solidFill>
              </a:rPr>
              <a:t>(</a:t>
            </a:r>
            <a:r>
              <a:rPr lang="en-GB" sz="1200" i="1">
                <a:solidFill>
                  <a:srgbClr val="374151"/>
                </a:solidFill>
              </a:rPr>
              <a:t>r</a:t>
            </a:r>
            <a:r>
              <a:rPr lang="en-GB" sz="1200">
                <a:solidFill>
                  <a:srgbClr val="374151"/>
                </a:solidFill>
              </a:rPr>
              <a:t>) function to account for the influence of the boundary, thereby providing a more reliable characterization of the spatial pattern within the study area.</a:t>
            </a:r>
            <a:endParaRPr sz="1200">
              <a:solidFill>
                <a:srgbClr val="374151"/>
              </a:solidFill>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c7e0c8817d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c7e0c8817d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c7e1325705_2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2c7e1325705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c7e0c8817d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c7e0c8817d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c7e0c8817d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c7e0c8817d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Point pattern analysis (PPA) studies the spatial distribution of points (Boots &amp; Getis, 1988). As outlined above, PPA uses the density, dispersion and homogeneity in our point datasets to assess, quantify and characterise its distribution.</a:t>
            </a:r>
            <a:endParaRPr/>
          </a:p>
          <a:p>
            <a:pPr marL="0" lvl="0" indent="0" algn="l" rtl="0">
              <a:spcBef>
                <a:spcPts val="0"/>
              </a:spcBef>
              <a:spcAft>
                <a:spcPts val="0"/>
              </a:spcAft>
              <a:buNone/>
            </a:pPr>
            <a:endParaRPr/>
          </a:p>
          <a:p>
            <a:pPr marL="0" lvl="0" indent="0" algn="l" rtl="0">
              <a:spcBef>
                <a:spcPts val="0"/>
              </a:spcBef>
              <a:spcAft>
                <a:spcPts val="0"/>
              </a:spcAft>
              <a:buNone/>
            </a:pPr>
            <a:r>
              <a:rPr lang="en-GB"/>
              <a:t>Over the last fifty years, various methods and measurements have been developed to analyze, model, visualize, and interpret these properties of point patterns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c7e0c8817d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c7e0c8817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use of descriptive statistics will provide a summary of the basic characteristics of a point pattern, such as its central tendency and dispersion. Descriptive statistics provide a simple way of visualising a dataset as a whole, from plotting the median or mean centre, or, often preferably, a standard deviational eclispse for those datasets that display a directional pattern.</a:t>
            </a:r>
            <a:endParaRPr/>
          </a:p>
          <a:p>
            <a:pPr marL="0" lvl="0" indent="0" algn="l" rtl="0">
              <a:spcBef>
                <a:spcPts val="0"/>
              </a:spcBef>
              <a:spcAft>
                <a:spcPts val="0"/>
              </a:spcAft>
              <a:buNone/>
            </a:pPr>
            <a:endParaRPr/>
          </a:p>
          <a:p>
            <a:pPr marL="0" lvl="0" indent="0" algn="l" rtl="0">
              <a:spcBef>
                <a:spcPts val="0"/>
              </a:spcBef>
              <a:spcAft>
                <a:spcPts val="0"/>
              </a:spcAft>
              <a:buNone/>
            </a:pPr>
            <a:r>
              <a:rPr lang="en-GB"/>
              <a:t>Descriptive statistics are however somewhat limited in what they can communicate about a dataset’s pattern. </a:t>
            </a:r>
            <a:endParaRPr/>
          </a:p>
          <a:p>
            <a:pPr marL="0" lvl="0" indent="0" algn="l" rtl="0">
              <a:spcBef>
                <a:spcPts val="0"/>
              </a:spcBef>
              <a:spcAft>
                <a:spcPts val="0"/>
              </a:spcAft>
              <a:buNone/>
            </a:pPr>
            <a:r>
              <a:rPr lang="en-GB"/>
              <a:t>For example, the pattern you see at the bottom, descriptive statistics will give you a mean point somewhere in the middle which doesn’t quite represent the clustering pattern of the three groups. Therefore, we need more sophisticated techniques.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GB">
                <a:solidFill>
                  <a:schemeClr val="dk1"/>
                </a:solidFill>
              </a:rPr>
              <a:t>More powerful techniques have been developed to explore point patterns, which will either be density-based or distanced-based, depending on the spatial properties the technique is considering (Gimond, 2020).</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c7e0c8817d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c7e0c8817d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Density-based methods focus on the first-order properties of a dataset, i.e. the variation in the individual locations of the points in the dataset across the area of interest, and will characterise our dataset’s distribution accordingly in terms of density.</a:t>
            </a:r>
            <a:endParaRPr/>
          </a:p>
          <a:p>
            <a:pPr marL="0" lvl="0" indent="0" algn="l" rtl="0">
              <a:spcBef>
                <a:spcPts val="0"/>
              </a:spcBef>
              <a:spcAft>
                <a:spcPts val="0"/>
              </a:spcAft>
              <a:buNone/>
            </a:pPr>
            <a:endParaRPr/>
          </a:p>
          <a:p>
            <a:pPr marL="0" lvl="0" indent="0" algn="l" rtl="0">
              <a:spcBef>
                <a:spcPts val="0"/>
              </a:spcBef>
              <a:spcAft>
                <a:spcPts val="0"/>
              </a:spcAft>
              <a:buNone/>
            </a:pPr>
            <a:r>
              <a:rPr lang="en-GB"/>
              <a:t>Distanced-based methods focus on the second-order properties of a dataset, i.e. the interactions between points within our data and whether they appear to have influence on one another and form clusters, and will characterise our dataset’s distribution accordingly in terms of dispersion.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c7e0c8817d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c7e0c8817d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Based on the picture that you can see here, what are some of the first order effects that you can see?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Similarly, what are some of the second order effects that you can see?</a:t>
            </a:r>
            <a:endParaRPr sz="12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c7e1325705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c7e132570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c7e1325705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c7e132570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0"/>
              </a:spcBef>
              <a:spcAft>
                <a:spcPts val="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0"/>
              </a:spcBef>
              <a:spcAft>
                <a:spcPts val="0"/>
              </a:spcAft>
              <a:buClr>
                <a:schemeClr val="accent1"/>
              </a:buClr>
              <a:buSzPts val="1400"/>
              <a:buChar char="○"/>
              <a:defRPr>
                <a:solidFill>
                  <a:schemeClr val="accent1"/>
                </a:solidFill>
                <a:highlight>
                  <a:schemeClr val="lt1"/>
                </a:highlight>
              </a:defRPr>
            </a:lvl2pPr>
            <a:lvl3pPr marL="1371600" lvl="2" indent="-317500">
              <a:spcBef>
                <a:spcPts val="0"/>
              </a:spcBef>
              <a:spcAft>
                <a:spcPts val="0"/>
              </a:spcAft>
              <a:buClr>
                <a:schemeClr val="accent1"/>
              </a:buClr>
              <a:buSzPts val="1400"/>
              <a:buChar char="■"/>
              <a:defRPr>
                <a:solidFill>
                  <a:schemeClr val="accent1"/>
                </a:solidFill>
                <a:highlight>
                  <a:schemeClr val="lt1"/>
                </a:highlight>
              </a:defRPr>
            </a:lvl3pPr>
            <a:lvl4pPr marL="1828800" lvl="3" indent="-317500">
              <a:spcBef>
                <a:spcPts val="0"/>
              </a:spcBef>
              <a:spcAft>
                <a:spcPts val="0"/>
              </a:spcAft>
              <a:buClr>
                <a:schemeClr val="accent1"/>
              </a:buClr>
              <a:buSzPts val="1400"/>
              <a:buChar char="●"/>
              <a:defRPr>
                <a:solidFill>
                  <a:schemeClr val="accent1"/>
                </a:solidFill>
                <a:highlight>
                  <a:schemeClr val="lt1"/>
                </a:highlight>
              </a:defRPr>
            </a:lvl4pPr>
            <a:lvl5pPr marL="2286000" lvl="4" indent="-317500">
              <a:spcBef>
                <a:spcPts val="0"/>
              </a:spcBef>
              <a:spcAft>
                <a:spcPts val="0"/>
              </a:spcAft>
              <a:buClr>
                <a:schemeClr val="accent1"/>
              </a:buClr>
              <a:buSzPts val="1400"/>
              <a:buChar char="○"/>
              <a:defRPr>
                <a:solidFill>
                  <a:schemeClr val="accent1"/>
                </a:solidFill>
                <a:highlight>
                  <a:schemeClr val="lt1"/>
                </a:highlight>
              </a:defRPr>
            </a:lvl5pPr>
            <a:lvl6pPr marL="2743200" lvl="5" indent="-317500">
              <a:spcBef>
                <a:spcPts val="0"/>
              </a:spcBef>
              <a:spcAft>
                <a:spcPts val="0"/>
              </a:spcAft>
              <a:buClr>
                <a:schemeClr val="accent1"/>
              </a:buClr>
              <a:buSzPts val="1400"/>
              <a:buChar char="■"/>
              <a:defRPr>
                <a:solidFill>
                  <a:schemeClr val="accent1"/>
                </a:solidFill>
                <a:highlight>
                  <a:schemeClr val="lt1"/>
                </a:highlight>
              </a:defRPr>
            </a:lvl6pPr>
            <a:lvl7pPr marL="3200400" lvl="6" indent="-317500">
              <a:spcBef>
                <a:spcPts val="0"/>
              </a:spcBef>
              <a:spcAft>
                <a:spcPts val="0"/>
              </a:spcAft>
              <a:buClr>
                <a:schemeClr val="accent1"/>
              </a:buClr>
              <a:buSzPts val="1400"/>
              <a:buChar char="●"/>
              <a:defRPr>
                <a:solidFill>
                  <a:schemeClr val="accent1"/>
                </a:solidFill>
                <a:highlight>
                  <a:schemeClr val="lt1"/>
                </a:highlight>
              </a:defRPr>
            </a:lvl7pPr>
            <a:lvl8pPr marL="3657600" lvl="7" indent="-317500">
              <a:spcBef>
                <a:spcPts val="0"/>
              </a:spcBef>
              <a:spcAft>
                <a:spcPts val="0"/>
              </a:spcAft>
              <a:buClr>
                <a:schemeClr val="accent1"/>
              </a:buClr>
              <a:buSzPts val="1400"/>
              <a:buChar char="○"/>
              <a:defRPr>
                <a:solidFill>
                  <a:schemeClr val="accent1"/>
                </a:solidFill>
                <a:highlight>
                  <a:schemeClr val="lt1"/>
                </a:highlight>
              </a:defRPr>
            </a:lvl8pPr>
            <a:lvl9pPr marL="4114800" lvl="8" indent="-317500">
              <a:spcBef>
                <a:spcPts val="0"/>
              </a:spcBef>
              <a:spcAft>
                <a:spcPts val="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www.statisticshowto.com/k-function-ripleys/"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hyperlink" Target="https://pro.arcgis.com/en/pro-app/latest/tool-reference/spatial-statistics/h-how-multi-distance-spatial-cluster-analysis-ripl.htm#:~:text=Ripley's%20K%2Dfunction%20illustrates%20how,distance%20and%2For%20distance%20increment"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sz="6000"/>
              <a:t>Analysing spatial dynamics </a:t>
            </a:r>
            <a:endParaRPr sz="6000"/>
          </a:p>
          <a:p>
            <a:pPr marL="0" lvl="0" indent="0" algn="l" rtl="0">
              <a:spcBef>
                <a:spcPts val="0"/>
              </a:spcBef>
              <a:spcAft>
                <a:spcPts val="0"/>
              </a:spcAft>
              <a:buNone/>
            </a:pPr>
            <a:r>
              <a:rPr lang="en-GB" sz="6000"/>
              <a:t>using R and QGIS</a:t>
            </a:r>
            <a:endParaRPr sz="6000"/>
          </a:p>
        </p:txBody>
      </p:sp>
      <p:sp>
        <p:nvSpPr>
          <p:cNvPr id="57" name="Google Shape;57;p13"/>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GB" sz="1400"/>
              <a:t>CDCS by Ki Tong (ktong2@ed.ac.uk)</a:t>
            </a:r>
            <a:endParaRPr sz="1400"/>
          </a:p>
        </p:txBody>
      </p:sp>
      <p:pic>
        <p:nvPicPr>
          <p:cNvPr id="58" name="Google Shape;58;p13"/>
          <p:cNvPicPr preferRelativeResize="0"/>
          <p:nvPr/>
        </p:nvPicPr>
        <p:blipFill>
          <a:blip r:embed="rId3">
            <a:alphaModFix/>
          </a:blip>
          <a:stretch>
            <a:fillRect/>
          </a:stretch>
        </p:blipFill>
        <p:spPr>
          <a:xfrm>
            <a:off x="7258090" y="2611075"/>
            <a:ext cx="1574211" cy="7738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SPATIAL analysis for first and second order effects</a:t>
            </a:r>
            <a:endParaRPr/>
          </a:p>
        </p:txBody>
      </p:sp>
      <p:sp>
        <p:nvSpPr>
          <p:cNvPr id="122" name="Google Shape;122;p22"/>
          <p:cNvSpPr txBox="1">
            <a:spLocks noGrp="1"/>
          </p:cNvSpPr>
          <p:nvPr>
            <p:ph type="body" idx="1"/>
          </p:nvPr>
        </p:nvSpPr>
        <p:spPr>
          <a:xfrm>
            <a:off x="311700" y="1228675"/>
            <a:ext cx="83472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400"/>
              <a:t>The list is not exhaustive, but for the scope of today’s course, we will focus on the following,</a:t>
            </a:r>
            <a:endParaRPr sz="1400"/>
          </a:p>
          <a:p>
            <a:pPr marL="0" lvl="0" indent="0" algn="l" rtl="0">
              <a:spcBef>
                <a:spcPts val="1200"/>
              </a:spcBef>
              <a:spcAft>
                <a:spcPts val="0"/>
              </a:spcAft>
              <a:buNone/>
            </a:pPr>
            <a:r>
              <a:rPr lang="en-GB" sz="1400" u="sng"/>
              <a:t>First-order effects (Density-based approach)</a:t>
            </a:r>
            <a:endParaRPr sz="1400" u="sng"/>
          </a:p>
          <a:p>
            <a:pPr marL="457200" lvl="0" indent="-317500" algn="l" rtl="0">
              <a:spcBef>
                <a:spcPts val="1200"/>
              </a:spcBef>
              <a:spcAft>
                <a:spcPts val="0"/>
              </a:spcAft>
              <a:buSzPts val="1400"/>
              <a:buChar char="●"/>
            </a:pPr>
            <a:r>
              <a:rPr lang="en-GB" sz="1400"/>
              <a:t>Kernel density estimation</a:t>
            </a:r>
            <a:endParaRPr sz="1400"/>
          </a:p>
          <a:p>
            <a:pPr marL="0" lvl="0" indent="0" algn="l" rtl="0">
              <a:spcBef>
                <a:spcPts val="1200"/>
              </a:spcBef>
              <a:spcAft>
                <a:spcPts val="0"/>
              </a:spcAft>
              <a:buNone/>
            </a:pPr>
            <a:r>
              <a:rPr lang="en-GB" sz="1400" u="sng"/>
              <a:t>Second-order effects (Distanced-based approach)</a:t>
            </a:r>
            <a:endParaRPr sz="1400" u="sng"/>
          </a:p>
          <a:p>
            <a:pPr marL="457200" lvl="0" indent="-317500" algn="l" rtl="0">
              <a:spcBef>
                <a:spcPts val="1200"/>
              </a:spcBef>
              <a:spcAft>
                <a:spcPts val="0"/>
              </a:spcAft>
              <a:buSzPts val="1400"/>
              <a:buChar char="●"/>
            </a:pPr>
            <a:r>
              <a:rPr lang="en-GB" sz="1400"/>
              <a:t>Nearest Neighbour Analysis</a:t>
            </a:r>
            <a:endParaRPr sz="1400"/>
          </a:p>
          <a:p>
            <a:pPr marL="457200" lvl="0" indent="-317500" algn="l" rtl="0">
              <a:spcBef>
                <a:spcPts val="0"/>
              </a:spcBef>
              <a:spcAft>
                <a:spcPts val="0"/>
              </a:spcAft>
              <a:buSzPts val="1400"/>
              <a:buChar char="●"/>
            </a:pPr>
            <a:r>
              <a:rPr lang="en-GB" sz="1400"/>
              <a:t>Ripley’s K-function</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Kernel density estimation</a:t>
            </a:r>
            <a:endParaRPr/>
          </a:p>
        </p:txBody>
      </p:sp>
      <p:sp>
        <p:nvSpPr>
          <p:cNvPr id="128" name="Google Shape;128;p23"/>
          <p:cNvSpPr txBox="1">
            <a:spLocks noGrp="1"/>
          </p:cNvSpPr>
          <p:nvPr>
            <p:ph type="body" idx="1"/>
          </p:nvPr>
        </p:nvSpPr>
        <p:spPr>
          <a:xfrm>
            <a:off x="311700" y="1228675"/>
            <a:ext cx="4409400" cy="36888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GB" sz="1400"/>
              <a:t>Density-based approach</a:t>
            </a:r>
            <a:endParaRPr sz="1400"/>
          </a:p>
          <a:p>
            <a:pPr marL="457200" lvl="0" indent="-317500" algn="l" rtl="0">
              <a:spcBef>
                <a:spcPts val="0"/>
              </a:spcBef>
              <a:spcAft>
                <a:spcPts val="0"/>
              </a:spcAft>
              <a:buSzPts val="1400"/>
              <a:buChar char="●"/>
            </a:pPr>
            <a:r>
              <a:rPr lang="en-GB" sz="1400"/>
              <a:t>No. of points within a sub-regions of a study area.</a:t>
            </a:r>
            <a:endParaRPr sz="1400"/>
          </a:p>
          <a:p>
            <a:pPr marL="457200" lvl="0" indent="-317500" algn="l" rtl="0">
              <a:spcBef>
                <a:spcPts val="0"/>
              </a:spcBef>
              <a:spcAft>
                <a:spcPts val="0"/>
              </a:spcAft>
              <a:buSzPts val="1400"/>
              <a:buChar char="●"/>
            </a:pPr>
            <a:r>
              <a:rPr lang="en-GB" sz="1400"/>
              <a:t>Divide study area into many sub-regions</a:t>
            </a:r>
            <a:endParaRPr sz="1400"/>
          </a:p>
          <a:p>
            <a:pPr marL="457200" lvl="0" indent="-317500" algn="l" rtl="0">
              <a:spcBef>
                <a:spcPts val="0"/>
              </a:spcBef>
              <a:spcAft>
                <a:spcPts val="0"/>
              </a:spcAft>
              <a:buSzPts val="1400"/>
              <a:buChar char="●"/>
            </a:pPr>
            <a:r>
              <a:rPr lang="en-GB" sz="1400"/>
              <a:t>Sub-regions overlap one another providing a moving sub-region window = kernel</a:t>
            </a:r>
            <a:endParaRPr sz="1400"/>
          </a:p>
          <a:p>
            <a:pPr marL="457200" lvl="0" indent="-317500" algn="l" rtl="0">
              <a:spcBef>
                <a:spcPts val="0"/>
              </a:spcBef>
              <a:spcAft>
                <a:spcPts val="0"/>
              </a:spcAft>
              <a:buSzPts val="1400"/>
              <a:buChar char="●"/>
            </a:pPr>
            <a:r>
              <a:rPr lang="en-GB" sz="1400"/>
              <a:t>Example</a:t>
            </a:r>
            <a:endParaRPr sz="1400"/>
          </a:p>
          <a:p>
            <a:pPr marL="914400" lvl="1" indent="-317500" algn="l" rtl="0">
              <a:spcBef>
                <a:spcPts val="0"/>
              </a:spcBef>
              <a:spcAft>
                <a:spcPts val="0"/>
              </a:spcAft>
              <a:buSzPts val="1400"/>
              <a:buChar char="○"/>
            </a:pPr>
            <a:r>
              <a:rPr lang="en-GB"/>
              <a:t>3x3 kernel density map</a:t>
            </a:r>
            <a:endParaRPr/>
          </a:p>
          <a:p>
            <a:pPr marL="914400" lvl="1" indent="-317500" algn="l" rtl="0">
              <a:spcBef>
                <a:spcPts val="0"/>
              </a:spcBef>
              <a:spcAft>
                <a:spcPts val="0"/>
              </a:spcAft>
              <a:buSzPts val="1400"/>
              <a:buChar char="○"/>
            </a:pPr>
            <a:r>
              <a:rPr lang="en-GB"/>
              <a:t>Equal weight per point</a:t>
            </a:r>
            <a:endParaRPr/>
          </a:p>
          <a:p>
            <a:pPr marL="914400" lvl="1" indent="-317500" algn="l" rtl="0">
              <a:spcBef>
                <a:spcPts val="0"/>
              </a:spcBef>
              <a:spcAft>
                <a:spcPts val="0"/>
              </a:spcAft>
              <a:buSzPts val="1400"/>
              <a:buChar char="○"/>
            </a:pPr>
            <a:r>
              <a:rPr lang="en-GB"/>
              <a:t>E.g. 0.11 from 1/9</a:t>
            </a:r>
            <a:endParaRPr/>
          </a:p>
          <a:p>
            <a:pPr marL="457200" lvl="0" indent="-312900" algn="l" rtl="0">
              <a:spcBef>
                <a:spcPts val="0"/>
              </a:spcBef>
              <a:spcAft>
                <a:spcPts val="0"/>
              </a:spcAft>
              <a:buSzPts val="1328"/>
              <a:buChar char="●"/>
            </a:pPr>
            <a:r>
              <a:rPr lang="en-GB" sz="1327"/>
              <a:t>Equal weight per point = basic kernel function.</a:t>
            </a:r>
            <a:endParaRPr/>
          </a:p>
        </p:txBody>
      </p:sp>
      <p:pic>
        <p:nvPicPr>
          <p:cNvPr id="129" name="Google Shape;129;p23"/>
          <p:cNvPicPr preferRelativeResize="0"/>
          <p:nvPr/>
        </p:nvPicPr>
        <p:blipFill>
          <a:blip r:embed="rId3">
            <a:alphaModFix/>
          </a:blip>
          <a:stretch>
            <a:fillRect/>
          </a:stretch>
        </p:blipFill>
        <p:spPr>
          <a:xfrm>
            <a:off x="4721025" y="1166175"/>
            <a:ext cx="4111268" cy="3340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Kernel density estimation</a:t>
            </a:r>
            <a:endParaRPr/>
          </a:p>
        </p:txBody>
      </p:sp>
      <p:sp>
        <p:nvSpPr>
          <p:cNvPr id="135" name="Google Shape;135;p24"/>
          <p:cNvSpPr txBox="1">
            <a:spLocks noGrp="1"/>
          </p:cNvSpPr>
          <p:nvPr>
            <p:ph type="body" idx="1"/>
          </p:nvPr>
        </p:nvSpPr>
        <p:spPr>
          <a:xfrm>
            <a:off x="311700" y="1228675"/>
            <a:ext cx="4409400" cy="36888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GB" sz="1400"/>
              <a:t>Other kernel functions (assign weights to points that are inversely proportional to distance to kernel centre)</a:t>
            </a:r>
            <a:br>
              <a:rPr lang="en-GB" sz="1400"/>
            </a:br>
            <a:endParaRPr/>
          </a:p>
          <a:p>
            <a:pPr marL="457200" lvl="0" indent="-312900" algn="l" rtl="0">
              <a:spcBef>
                <a:spcPts val="0"/>
              </a:spcBef>
              <a:spcAft>
                <a:spcPts val="0"/>
              </a:spcAft>
              <a:buSzPts val="1328"/>
              <a:buChar char="●"/>
            </a:pPr>
            <a:r>
              <a:rPr lang="en-GB" sz="1327"/>
              <a:t>The output will appear </a:t>
            </a:r>
            <a:r>
              <a:rPr lang="en-GB" sz="1327" b="1" u="sng"/>
              <a:t>as a heatmap</a:t>
            </a:r>
            <a:r>
              <a:rPr lang="en-GB" sz="1327"/>
              <a:t>. </a:t>
            </a:r>
            <a:endParaRPr sz="1327"/>
          </a:p>
          <a:p>
            <a:pPr marL="457200" lvl="0" indent="-312900" algn="l" rtl="0">
              <a:spcBef>
                <a:spcPts val="0"/>
              </a:spcBef>
              <a:spcAft>
                <a:spcPts val="0"/>
              </a:spcAft>
              <a:buSzPts val="1328"/>
              <a:buChar char="●"/>
            </a:pPr>
            <a:r>
              <a:rPr lang="en-GB" sz="1327" b="1" u="sng"/>
              <a:t>Other data can be draped over</a:t>
            </a:r>
            <a:r>
              <a:rPr lang="en-GB" sz="1327"/>
              <a:t> this heatmap (such as vectors for rivers or roads, point scatters of artefacts) to study interactions between sites, features, and phenomena. </a:t>
            </a:r>
            <a:endParaRPr/>
          </a:p>
        </p:txBody>
      </p:sp>
      <p:pic>
        <p:nvPicPr>
          <p:cNvPr id="136" name="Google Shape;136;p24"/>
          <p:cNvPicPr preferRelativeResize="0"/>
          <p:nvPr/>
        </p:nvPicPr>
        <p:blipFill>
          <a:blip r:embed="rId3">
            <a:alphaModFix/>
          </a:blip>
          <a:stretch>
            <a:fillRect/>
          </a:stretch>
        </p:blipFill>
        <p:spPr>
          <a:xfrm>
            <a:off x="4828300" y="1182975"/>
            <a:ext cx="4118099" cy="33761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Let’s see how it works in QGIS</a:t>
            </a:r>
            <a:endParaRPr/>
          </a:p>
        </p:txBody>
      </p:sp>
      <p:sp>
        <p:nvSpPr>
          <p:cNvPr id="142" name="Google Shape;142;p25"/>
          <p:cNvSpPr txBox="1">
            <a:spLocks noGrp="1"/>
          </p:cNvSpPr>
          <p:nvPr>
            <p:ph type="body" idx="1"/>
          </p:nvPr>
        </p:nvSpPr>
        <p:spPr>
          <a:xfrm>
            <a:off x="311700" y="1228675"/>
            <a:ext cx="8520600" cy="22968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sz="1400"/>
              <a:t>To perform KDE in QGIS,</a:t>
            </a:r>
            <a:endParaRPr sz="1400"/>
          </a:p>
          <a:p>
            <a:pPr marL="457200" lvl="0" indent="-317500" algn="l" rtl="0">
              <a:spcBef>
                <a:spcPts val="1200"/>
              </a:spcBef>
              <a:spcAft>
                <a:spcPts val="0"/>
              </a:spcAft>
              <a:buSzPts val="1400"/>
              <a:buChar char="●"/>
            </a:pPr>
            <a:r>
              <a:rPr lang="en-GB" sz="1400"/>
              <a:t>Go to Properties -&gt; Symbology in the duns layer in QGIS. </a:t>
            </a:r>
            <a:endParaRPr sz="1400"/>
          </a:p>
          <a:p>
            <a:pPr marL="457200" lvl="0" indent="-317500" algn="l" rtl="0">
              <a:spcBef>
                <a:spcPts val="0"/>
              </a:spcBef>
              <a:spcAft>
                <a:spcPts val="0"/>
              </a:spcAft>
              <a:buSzPts val="1400"/>
              <a:buChar char="●"/>
            </a:pPr>
            <a:r>
              <a:rPr lang="en-GB" sz="1400"/>
              <a:t>Select Heatmap.</a:t>
            </a:r>
            <a:endParaRPr sz="1400"/>
          </a:p>
          <a:p>
            <a:pPr marL="457200" lvl="0" indent="-317500" algn="l" rtl="0">
              <a:spcBef>
                <a:spcPts val="0"/>
              </a:spcBef>
              <a:spcAft>
                <a:spcPts val="0"/>
              </a:spcAft>
              <a:buSzPts val="1400"/>
              <a:buChar char="●"/>
            </a:pPr>
            <a:r>
              <a:rPr lang="en-GB" sz="1400"/>
              <a:t>Select a colour ramp of your choice.</a:t>
            </a:r>
            <a:endParaRPr sz="1400"/>
          </a:p>
          <a:p>
            <a:pPr marL="457200" lvl="0" indent="-317500" algn="l" rtl="0">
              <a:spcBef>
                <a:spcPts val="0"/>
              </a:spcBef>
              <a:spcAft>
                <a:spcPts val="0"/>
              </a:spcAft>
              <a:buSzPts val="1400"/>
              <a:buChar char="●"/>
            </a:pPr>
            <a:r>
              <a:rPr lang="en-GB" sz="1400"/>
              <a:t>Set Radius to ‘Map Units’ and input 250 (this gives each Kernel a range of 250 metres). </a:t>
            </a:r>
            <a:endParaRPr sz="1400"/>
          </a:p>
          <a:p>
            <a:pPr marL="457200" lvl="0" indent="-317500" algn="l" rtl="0">
              <a:spcBef>
                <a:spcPts val="0"/>
              </a:spcBef>
              <a:spcAft>
                <a:spcPts val="0"/>
              </a:spcAft>
              <a:buSzPts val="1400"/>
              <a:buChar char="●"/>
            </a:pPr>
            <a:r>
              <a:rPr lang="en-GB" sz="1400"/>
              <a:t>Layer Rendering, select ‘Multiply’ on Blending Mode. </a:t>
            </a:r>
            <a:endParaRPr sz="1400"/>
          </a:p>
          <a:p>
            <a:pPr marL="457200" lvl="0" indent="-317500" algn="l" rtl="0">
              <a:spcBef>
                <a:spcPts val="0"/>
              </a:spcBef>
              <a:spcAft>
                <a:spcPts val="0"/>
              </a:spcAft>
              <a:buSzPts val="1400"/>
              <a:buChar char="●"/>
            </a:pPr>
            <a:r>
              <a:rPr lang="en-GB" sz="1400"/>
              <a:t>Click ‘OK’</a:t>
            </a:r>
            <a:endParaRPr sz="1400"/>
          </a:p>
        </p:txBody>
      </p:sp>
      <p:pic>
        <p:nvPicPr>
          <p:cNvPr id="143" name="Google Shape;143;p25"/>
          <p:cNvPicPr preferRelativeResize="0"/>
          <p:nvPr/>
        </p:nvPicPr>
        <p:blipFill>
          <a:blip r:embed="rId3">
            <a:alphaModFix/>
          </a:blip>
          <a:stretch>
            <a:fillRect/>
          </a:stretch>
        </p:blipFill>
        <p:spPr>
          <a:xfrm>
            <a:off x="1864700" y="3525475"/>
            <a:ext cx="5344651" cy="1444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Nearest neighbour analysis</a:t>
            </a:r>
            <a:endParaRPr/>
          </a:p>
        </p:txBody>
      </p:sp>
      <p:sp>
        <p:nvSpPr>
          <p:cNvPr id="149" name="Google Shape;149;p26"/>
          <p:cNvSpPr txBox="1">
            <a:spLocks noGrp="1"/>
          </p:cNvSpPr>
          <p:nvPr>
            <p:ph type="body" idx="1"/>
          </p:nvPr>
        </p:nvSpPr>
        <p:spPr>
          <a:xfrm>
            <a:off x="311700" y="1228675"/>
            <a:ext cx="8426100" cy="3340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GB" sz="1400"/>
              <a:t>Distanced-based approach</a:t>
            </a:r>
            <a:endParaRPr sz="1400"/>
          </a:p>
          <a:p>
            <a:pPr marL="457200" lvl="0" indent="-317500" algn="l" rtl="0">
              <a:spcBef>
                <a:spcPts val="0"/>
              </a:spcBef>
              <a:spcAft>
                <a:spcPts val="0"/>
              </a:spcAft>
              <a:buSzPts val="1400"/>
              <a:buChar char="●"/>
            </a:pPr>
            <a:r>
              <a:rPr lang="en-GB" sz="1400"/>
              <a:t>Measures the average distance from each point in the study area to its nearest point</a:t>
            </a:r>
            <a:endParaRPr sz="1400"/>
          </a:p>
        </p:txBody>
      </p:sp>
      <p:pic>
        <p:nvPicPr>
          <p:cNvPr id="150" name="Google Shape;150;p26"/>
          <p:cNvPicPr preferRelativeResize="0"/>
          <p:nvPr/>
        </p:nvPicPr>
        <p:blipFill rotWithShape="1">
          <a:blip r:embed="rId3">
            <a:alphaModFix/>
          </a:blip>
          <a:srcRect t="3790"/>
          <a:stretch/>
        </p:blipFill>
        <p:spPr>
          <a:xfrm>
            <a:off x="1754400" y="2061700"/>
            <a:ext cx="5245173" cy="2893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Nearest neighbour analysis</a:t>
            </a:r>
            <a:endParaRPr/>
          </a:p>
        </p:txBody>
      </p:sp>
      <p:sp>
        <p:nvSpPr>
          <p:cNvPr id="156" name="Google Shape;156;p27"/>
          <p:cNvSpPr txBox="1">
            <a:spLocks noGrp="1"/>
          </p:cNvSpPr>
          <p:nvPr>
            <p:ph type="body" idx="1"/>
          </p:nvPr>
        </p:nvSpPr>
        <p:spPr>
          <a:xfrm>
            <a:off x="311700" y="1228675"/>
            <a:ext cx="4512300" cy="3340200"/>
          </a:xfrm>
          <a:prstGeom prst="rect">
            <a:avLst/>
          </a:prstGeom>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Char char="●"/>
            </a:pPr>
            <a:r>
              <a:rPr lang="en-GB" sz="1400" dirty="0"/>
              <a:t>Distanced-based approach</a:t>
            </a:r>
            <a:endParaRPr sz="1400" dirty="0"/>
          </a:p>
          <a:p>
            <a:pPr marL="457200" lvl="0" indent="-317500" algn="l" rtl="0">
              <a:spcBef>
                <a:spcPts val="0"/>
              </a:spcBef>
              <a:spcAft>
                <a:spcPts val="0"/>
              </a:spcAft>
              <a:buSzPts val="1400"/>
              <a:buChar char="●"/>
            </a:pPr>
            <a:r>
              <a:rPr lang="en-GB" sz="1400" dirty="0"/>
              <a:t>Measures the average distance from each point in the study area to its nearest point</a:t>
            </a:r>
            <a:endParaRPr sz="1400" dirty="0"/>
          </a:p>
          <a:p>
            <a:pPr marL="457200" lvl="0" indent="-317500" algn="l" rtl="0">
              <a:spcBef>
                <a:spcPts val="0"/>
              </a:spcBef>
              <a:spcAft>
                <a:spcPts val="0"/>
              </a:spcAft>
              <a:buSzPts val="1400"/>
              <a:buChar char="●"/>
            </a:pPr>
            <a:r>
              <a:rPr lang="en-GB" sz="1400" dirty="0"/>
              <a:t>If this distance is lower than the average distance for a Poisson point process then we can say that our dataset is following a clustered pattern. </a:t>
            </a:r>
            <a:endParaRPr sz="1400" dirty="0"/>
          </a:p>
          <a:p>
            <a:pPr marL="457200" lvl="0" indent="-317500" algn="l" rtl="0">
              <a:spcBef>
                <a:spcPts val="0"/>
              </a:spcBef>
              <a:spcAft>
                <a:spcPts val="0"/>
              </a:spcAft>
              <a:buSzPts val="1400"/>
              <a:buChar char="●"/>
            </a:pPr>
            <a:r>
              <a:rPr lang="en-GB" sz="1400" dirty="0"/>
              <a:t>If the distance is bigger then the points are more spread than a Poisson point process so they are more dispersed.</a:t>
            </a:r>
            <a:endParaRPr sz="1400" dirty="0"/>
          </a:p>
        </p:txBody>
      </p:sp>
      <p:pic>
        <p:nvPicPr>
          <p:cNvPr id="157" name="Google Shape;157;p27"/>
          <p:cNvPicPr preferRelativeResize="0"/>
          <p:nvPr/>
        </p:nvPicPr>
        <p:blipFill>
          <a:blip r:embed="rId3">
            <a:alphaModFix/>
          </a:blip>
          <a:stretch>
            <a:fillRect/>
          </a:stretch>
        </p:blipFill>
        <p:spPr>
          <a:xfrm>
            <a:off x="4894338" y="478193"/>
            <a:ext cx="4015200" cy="2828891"/>
          </a:xfrm>
          <a:prstGeom prst="rect">
            <a:avLst/>
          </a:prstGeom>
          <a:noFill/>
          <a:ln>
            <a:noFill/>
          </a:ln>
        </p:spPr>
      </p:pic>
      <p:sp>
        <p:nvSpPr>
          <p:cNvPr id="2" name="Google Shape;156;p27">
            <a:extLst>
              <a:ext uri="{FF2B5EF4-FFF2-40B4-BE49-F238E27FC236}">
                <a16:creationId xmlns:a16="http://schemas.microsoft.com/office/drawing/2014/main" id="{6B1EBA86-3214-0392-5EE1-0D36EED167CF}"/>
              </a:ext>
            </a:extLst>
          </p:cNvPr>
          <p:cNvSpPr txBox="1">
            <a:spLocks/>
          </p:cNvSpPr>
          <p:nvPr/>
        </p:nvSpPr>
        <p:spPr>
          <a:xfrm>
            <a:off x="4894338" y="3409458"/>
            <a:ext cx="3937962" cy="1519034"/>
          </a:xfrm>
          <a:prstGeom prst="rect">
            <a:avLst/>
          </a:prstGeom>
          <a:noFill/>
          <a:ln>
            <a:noFill/>
          </a:ln>
        </p:spPr>
        <p:txBody>
          <a:bodyPr spcFirstLastPara="1" wrap="square" lIns="91425" tIns="91425" rIns="91425" bIns="91425" anchor="t" anchorCtr="0">
            <a:normAutofit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Source Code Pro"/>
              <a:buChar char="●"/>
              <a:defRPr sz="1800" b="0" i="0" u="none" strike="noStrike" cap="none">
                <a:solidFill>
                  <a:schemeClr val="dk2"/>
                </a:solidFill>
                <a:latin typeface="Source Code Pro"/>
                <a:ea typeface="Source Code Pro"/>
                <a:cs typeface="Source Code Pro"/>
                <a:sym typeface="Source Code Pro"/>
              </a:defRPr>
            </a:lvl1pPr>
            <a:lvl2pPr marL="914400" marR="0" lvl="1"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2pPr>
            <a:lvl3pPr marL="1371600" marR="0" lvl="2"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3pPr>
            <a:lvl4pPr marL="1828800" marR="0" lvl="3"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4pPr>
            <a:lvl5pPr marL="2286000" marR="0" lvl="4"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5pPr>
            <a:lvl6pPr marL="2743200" marR="0" lvl="5"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6pPr>
            <a:lvl7pPr marL="3200400" marR="0" lvl="6"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7pPr>
            <a:lvl8pPr marL="3657600" marR="0" lvl="7"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8pPr>
            <a:lvl9pPr marL="4114800" marR="0" lvl="8"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9pPr>
          </a:lstStyle>
          <a:p>
            <a:pPr marL="0" lvl="0" indent="0" algn="l" rtl="0">
              <a:spcBef>
                <a:spcPts val="0"/>
              </a:spcBef>
              <a:spcAft>
                <a:spcPts val="0"/>
              </a:spcAft>
              <a:buNone/>
            </a:pPr>
            <a:r>
              <a:rPr lang="en-US" altLang="zh-HK" sz="1000" b="1" dirty="0"/>
              <a:t>What is a Poisson Point Process?</a:t>
            </a:r>
          </a:p>
          <a:p>
            <a:pPr marL="0" lvl="0" indent="0" algn="l" rtl="0">
              <a:spcBef>
                <a:spcPts val="0"/>
              </a:spcBef>
              <a:spcAft>
                <a:spcPts val="0"/>
              </a:spcAft>
              <a:buNone/>
            </a:pPr>
            <a:r>
              <a:rPr lang="en-US" altLang="zh-HK" sz="1000" dirty="0"/>
              <a:t>A series of points randomly located on a mathematical space with the essential feature that the points occur independently of one another.</a:t>
            </a:r>
          </a:p>
          <a:p>
            <a:pPr marL="0" lvl="0" indent="0" algn="l" rtl="0">
              <a:spcBef>
                <a:spcPts val="0"/>
              </a:spcBef>
              <a:spcAft>
                <a:spcPts val="0"/>
              </a:spcAft>
              <a:buNone/>
            </a:pPr>
            <a:r>
              <a:rPr lang="en-US" altLang="zh-HK" sz="1000" dirty="0"/>
              <a:t>Essentially a random distribution of points across our study area we can compare our real pattern to (a NULL hypothesis). </a:t>
            </a:r>
          </a:p>
          <a:p>
            <a:pPr marL="0" lvl="0" indent="0" algn="l" rtl="0">
              <a:spcBef>
                <a:spcPts val="0"/>
              </a:spcBef>
              <a:spcAft>
                <a:spcPts val="0"/>
              </a:spcAft>
              <a:buNone/>
            </a:pPr>
            <a:endParaRPr lang="en-US" altLang="zh-HK" sz="1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Let’s see how it works in QGIS</a:t>
            </a:r>
            <a:endParaRPr/>
          </a:p>
        </p:txBody>
      </p:sp>
      <p:sp>
        <p:nvSpPr>
          <p:cNvPr id="163" name="Google Shape;163;p28"/>
          <p:cNvSpPr txBox="1">
            <a:spLocks noGrp="1"/>
          </p:cNvSpPr>
          <p:nvPr>
            <p:ph type="body" idx="1"/>
          </p:nvPr>
        </p:nvSpPr>
        <p:spPr>
          <a:xfrm>
            <a:off x="311700" y="1228675"/>
            <a:ext cx="8520600" cy="1131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Load the shapefile into QGIS. </a:t>
            </a:r>
            <a:endParaRPr/>
          </a:p>
          <a:p>
            <a:pPr marL="457200" lvl="0" indent="-342900" algn="l" rtl="0">
              <a:spcBef>
                <a:spcPts val="0"/>
              </a:spcBef>
              <a:spcAft>
                <a:spcPts val="0"/>
              </a:spcAft>
              <a:buSzPts val="1800"/>
              <a:buChar char="●"/>
            </a:pPr>
            <a:r>
              <a:rPr lang="en-GB"/>
              <a:t>Navigate to Vector -&gt; Analysis Tools -&gt; </a:t>
            </a:r>
            <a:br>
              <a:rPr lang="en-GB"/>
            </a:br>
            <a:r>
              <a:rPr lang="en-GB"/>
              <a:t>Nearest Neighbour Analysis</a:t>
            </a:r>
            <a:endParaRPr/>
          </a:p>
        </p:txBody>
      </p:sp>
      <p:pic>
        <p:nvPicPr>
          <p:cNvPr id="164" name="Google Shape;164;p28"/>
          <p:cNvPicPr preferRelativeResize="0"/>
          <p:nvPr/>
        </p:nvPicPr>
        <p:blipFill>
          <a:blip r:embed="rId3">
            <a:alphaModFix/>
          </a:blip>
          <a:stretch>
            <a:fillRect/>
          </a:stretch>
        </p:blipFill>
        <p:spPr>
          <a:xfrm>
            <a:off x="698700" y="2360575"/>
            <a:ext cx="4375297" cy="2478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9"/>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Nearest neighbour analysis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70" name="Google Shape;170;p29"/>
          <p:cNvSpPr txBox="1">
            <a:spLocks noGrp="1"/>
          </p:cNvSpPr>
          <p:nvPr>
            <p:ph type="body" idx="1"/>
          </p:nvPr>
        </p:nvSpPr>
        <p:spPr>
          <a:xfrm>
            <a:off x="414775" y="1093850"/>
            <a:ext cx="3790800" cy="6369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1200"/>
              </a:spcAft>
              <a:buNone/>
            </a:pPr>
            <a:r>
              <a:rPr lang="en-GB" sz="1200"/>
              <a:t>Mean distance between each incident of bike theft</a:t>
            </a:r>
            <a:endParaRPr sz="1200"/>
          </a:p>
        </p:txBody>
      </p:sp>
      <p:pic>
        <p:nvPicPr>
          <p:cNvPr id="171" name="Google Shape;171;p29"/>
          <p:cNvPicPr preferRelativeResize="0"/>
          <p:nvPr/>
        </p:nvPicPr>
        <p:blipFill>
          <a:blip r:embed="rId3">
            <a:alphaModFix/>
          </a:blip>
          <a:stretch>
            <a:fillRect/>
          </a:stretch>
        </p:blipFill>
        <p:spPr>
          <a:xfrm>
            <a:off x="5226300" y="1865676"/>
            <a:ext cx="3606000" cy="1814150"/>
          </a:xfrm>
          <a:prstGeom prst="rect">
            <a:avLst/>
          </a:prstGeom>
          <a:noFill/>
          <a:ln>
            <a:noFill/>
          </a:ln>
        </p:spPr>
      </p:pic>
      <p:sp>
        <p:nvSpPr>
          <p:cNvPr id="172" name="Google Shape;172;p29"/>
          <p:cNvSpPr txBox="1">
            <a:spLocks noGrp="1"/>
          </p:cNvSpPr>
          <p:nvPr>
            <p:ph type="body" idx="1"/>
          </p:nvPr>
        </p:nvSpPr>
        <p:spPr>
          <a:xfrm>
            <a:off x="414775" y="1865675"/>
            <a:ext cx="3790800" cy="8865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GB" sz="1200"/>
              <a:t>The expected mean distance for a Poisson point process using the same number of points</a:t>
            </a:r>
            <a:endParaRPr sz="1200"/>
          </a:p>
        </p:txBody>
      </p:sp>
      <p:sp>
        <p:nvSpPr>
          <p:cNvPr id="173" name="Google Shape;173;p29"/>
          <p:cNvSpPr txBox="1">
            <a:spLocks noGrp="1"/>
          </p:cNvSpPr>
          <p:nvPr>
            <p:ph type="body" idx="1"/>
          </p:nvPr>
        </p:nvSpPr>
        <p:spPr>
          <a:xfrm>
            <a:off x="414775" y="2721100"/>
            <a:ext cx="3790800" cy="6369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1200"/>
              </a:spcAft>
              <a:buNone/>
            </a:pPr>
            <a:r>
              <a:rPr lang="en-GB" sz="1200"/>
              <a:t>Ratio between observed and expected mean distances</a:t>
            </a:r>
            <a:endParaRPr sz="1200"/>
          </a:p>
        </p:txBody>
      </p:sp>
      <p:sp>
        <p:nvSpPr>
          <p:cNvPr id="174" name="Google Shape;174;p29"/>
          <p:cNvSpPr txBox="1">
            <a:spLocks noGrp="1"/>
          </p:cNvSpPr>
          <p:nvPr>
            <p:ph type="body" idx="1"/>
          </p:nvPr>
        </p:nvSpPr>
        <p:spPr>
          <a:xfrm>
            <a:off x="414775" y="3358000"/>
            <a:ext cx="4721100" cy="1455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SzPts val="935"/>
              <a:buNone/>
            </a:pPr>
            <a:r>
              <a:rPr lang="en-GB" sz="1200"/>
              <a:t>The statistical significance of NNI. It is the number of standard deviations that the Observed mean is distant from the Expected mean. The largest the distance (negative or positive) the more significant the result is. </a:t>
            </a:r>
            <a:r>
              <a:rPr lang="en-GB" sz="1200" b="1"/>
              <a:t>Anything above 2.5 or below -2.5 is considered significant</a:t>
            </a:r>
            <a:r>
              <a:rPr lang="en-GB" sz="1200"/>
              <a:t>. </a:t>
            </a:r>
            <a:endParaRPr sz="1200"/>
          </a:p>
        </p:txBody>
      </p:sp>
      <p:cxnSp>
        <p:nvCxnSpPr>
          <p:cNvPr id="175" name="Google Shape;175;p29"/>
          <p:cNvCxnSpPr/>
          <p:nvPr/>
        </p:nvCxnSpPr>
        <p:spPr>
          <a:xfrm>
            <a:off x="4205575" y="1412300"/>
            <a:ext cx="937800" cy="484200"/>
          </a:xfrm>
          <a:prstGeom prst="straightConnector1">
            <a:avLst/>
          </a:prstGeom>
          <a:noFill/>
          <a:ln w="9525" cap="flat" cmpd="sng">
            <a:solidFill>
              <a:schemeClr val="dk2"/>
            </a:solidFill>
            <a:prstDash val="solid"/>
            <a:round/>
            <a:headEnd type="none" w="med" len="med"/>
            <a:tailEnd type="triangle" w="med" len="med"/>
          </a:ln>
        </p:spPr>
      </p:cxnSp>
      <p:cxnSp>
        <p:nvCxnSpPr>
          <p:cNvPr id="176" name="Google Shape;176;p29"/>
          <p:cNvCxnSpPr>
            <a:stCxn id="172" idx="3"/>
          </p:cNvCxnSpPr>
          <p:nvPr/>
        </p:nvCxnSpPr>
        <p:spPr>
          <a:xfrm>
            <a:off x="4205575" y="2308925"/>
            <a:ext cx="989400" cy="41100"/>
          </a:xfrm>
          <a:prstGeom prst="straightConnector1">
            <a:avLst/>
          </a:prstGeom>
          <a:noFill/>
          <a:ln w="9525" cap="flat" cmpd="sng">
            <a:solidFill>
              <a:schemeClr val="dk2"/>
            </a:solidFill>
            <a:prstDash val="solid"/>
            <a:round/>
            <a:headEnd type="none" w="med" len="med"/>
            <a:tailEnd type="triangle" w="med" len="med"/>
          </a:ln>
        </p:spPr>
      </p:cxnSp>
      <p:cxnSp>
        <p:nvCxnSpPr>
          <p:cNvPr id="177" name="Google Shape;177;p29"/>
          <p:cNvCxnSpPr>
            <a:endCxn id="171" idx="1"/>
          </p:cNvCxnSpPr>
          <p:nvPr/>
        </p:nvCxnSpPr>
        <p:spPr>
          <a:xfrm rot="10800000" flipH="1">
            <a:off x="4205700" y="2772751"/>
            <a:ext cx="1020600" cy="266700"/>
          </a:xfrm>
          <a:prstGeom prst="straightConnector1">
            <a:avLst/>
          </a:prstGeom>
          <a:noFill/>
          <a:ln w="9525" cap="flat" cmpd="sng">
            <a:solidFill>
              <a:schemeClr val="dk2"/>
            </a:solidFill>
            <a:prstDash val="solid"/>
            <a:round/>
            <a:headEnd type="none" w="med" len="med"/>
            <a:tailEnd type="triangle" w="med" len="med"/>
          </a:ln>
        </p:spPr>
      </p:cxnSp>
      <p:cxnSp>
        <p:nvCxnSpPr>
          <p:cNvPr id="178" name="Google Shape;178;p29"/>
          <p:cNvCxnSpPr>
            <a:stCxn id="174" idx="3"/>
          </p:cNvCxnSpPr>
          <p:nvPr/>
        </p:nvCxnSpPr>
        <p:spPr>
          <a:xfrm rot="10800000" flipH="1">
            <a:off x="5135875" y="3741700"/>
            <a:ext cx="471600" cy="3441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Problems of scale</a:t>
            </a:r>
            <a:endParaRPr/>
          </a:p>
        </p:txBody>
      </p:sp>
      <p:sp>
        <p:nvSpPr>
          <p:cNvPr id="184" name="Google Shape;184;p30"/>
          <p:cNvSpPr txBox="1">
            <a:spLocks noGrp="1"/>
          </p:cNvSpPr>
          <p:nvPr>
            <p:ph type="body" idx="1"/>
          </p:nvPr>
        </p:nvSpPr>
        <p:spPr>
          <a:xfrm>
            <a:off x="311700" y="1228675"/>
            <a:ext cx="8520600" cy="874200"/>
          </a:xfrm>
          <a:prstGeom prst="rect">
            <a:avLst/>
          </a:prstGeom>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Char char="●"/>
            </a:pPr>
            <a:r>
              <a:rPr lang="en-GB" sz="1400"/>
              <a:t>The uncertainty inherent in data often means that we are not sure at what scale shall be analysing patterns.</a:t>
            </a:r>
            <a:endParaRPr sz="1400"/>
          </a:p>
          <a:p>
            <a:pPr marL="457200" lvl="0" indent="-317500" algn="l" rtl="0">
              <a:spcBef>
                <a:spcPts val="0"/>
              </a:spcBef>
              <a:spcAft>
                <a:spcPts val="0"/>
              </a:spcAft>
              <a:buSzPts val="1400"/>
              <a:buChar char="●"/>
            </a:pPr>
            <a:r>
              <a:rPr lang="en-GB" sz="1400"/>
              <a:t>Cases that appear clustered at one scale may dispersed at another.</a:t>
            </a:r>
            <a:endParaRPr sz="1400"/>
          </a:p>
        </p:txBody>
      </p:sp>
      <p:pic>
        <p:nvPicPr>
          <p:cNvPr id="185" name="Google Shape;185;p30"/>
          <p:cNvPicPr preferRelativeResize="0"/>
          <p:nvPr/>
        </p:nvPicPr>
        <p:blipFill>
          <a:blip r:embed="rId3">
            <a:alphaModFix/>
          </a:blip>
          <a:stretch>
            <a:fillRect/>
          </a:stretch>
        </p:blipFill>
        <p:spPr>
          <a:xfrm>
            <a:off x="1265625" y="2102875"/>
            <a:ext cx="6385544" cy="2735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Ripley’s K-Function</a:t>
            </a:r>
            <a:endParaRPr/>
          </a:p>
        </p:txBody>
      </p:sp>
      <p:sp>
        <p:nvSpPr>
          <p:cNvPr id="191" name="Google Shape;191;p31"/>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GB" sz="1400"/>
              <a:t>Ripley’s K function looks at the distance between a point and ‘all distances’ to other points and automatically compare this to a Poisson-distribution point pattern.</a:t>
            </a:r>
            <a:endParaRPr sz="1400"/>
          </a:p>
          <a:p>
            <a:pPr marL="457200" lvl="0" indent="-317500" algn="l" rtl="0">
              <a:spcBef>
                <a:spcPts val="0"/>
              </a:spcBef>
              <a:spcAft>
                <a:spcPts val="0"/>
              </a:spcAft>
              <a:buSzPts val="1400"/>
              <a:buChar char="●"/>
            </a:pPr>
            <a:r>
              <a:rPr lang="en-GB" sz="1400"/>
              <a:t>Ripley’s K function essentially summarises the distance between points for all distances using radial distance bands.</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Today’s programme:</a:t>
            </a:r>
            <a:endParaRPr/>
          </a:p>
        </p:txBody>
      </p:sp>
      <p:sp>
        <p:nvSpPr>
          <p:cNvPr id="64" name="Google Shape;64;p1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Introduction to Point Pattern Analysis </a:t>
            </a:r>
            <a:endParaRPr/>
          </a:p>
          <a:p>
            <a:pPr marL="457200" lvl="0" indent="-342900" algn="l" rtl="0">
              <a:spcBef>
                <a:spcPts val="0"/>
              </a:spcBef>
              <a:spcAft>
                <a:spcPts val="0"/>
              </a:spcAft>
              <a:buSzPts val="1800"/>
              <a:buChar char="●"/>
            </a:pPr>
            <a:r>
              <a:rPr lang="en-GB"/>
              <a:t>Density-based vs distance-based analysis (relationship with 1st order and 2nd order dynamics)</a:t>
            </a:r>
            <a:endParaRPr/>
          </a:p>
          <a:p>
            <a:pPr marL="457200" lvl="0" indent="-342900" algn="l" rtl="0">
              <a:spcBef>
                <a:spcPts val="0"/>
              </a:spcBef>
              <a:spcAft>
                <a:spcPts val="0"/>
              </a:spcAft>
              <a:buSzPts val="1800"/>
              <a:buChar char="●"/>
            </a:pPr>
            <a:r>
              <a:rPr lang="en-GB"/>
              <a:t>Kernel Density Estimation (KDE)</a:t>
            </a:r>
            <a:endParaRPr/>
          </a:p>
          <a:p>
            <a:pPr marL="457200" lvl="0" indent="-342900" algn="l" rtl="0">
              <a:spcBef>
                <a:spcPts val="0"/>
              </a:spcBef>
              <a:spcAft>
                <a:spcPts val="0"/>
              </a:spcAft>
              <a:buSzPts val="1800"/>
              <a:buChar char="●"/>
            </a:pPr>
            <a:r>
              <a:rPr lang="en-GB"/>
              <a:t>Nearest Neighbour Analysis (NNA)</a:t>
            </a:r>
            <a:endParaRPr/>
          </a:p>
          <a:p>
            <a:pPr marL="457200" lvl="0" indent="-342900" algn="l" rtl="0">
              <a:spcBef>
                <a:spcPts val="0"/>
              </a:spcBef>
              <a:spcAft>
                <a:spcPts val="0"/>
              </a:spcAft>
              <a:buSzPts val="1800"/>
              <a:buChar char="●"/>
            </a:pPr>
            <a:r>
              <a:rPr lang="en-GB"/>
              <a:t>Ripley’s K-Function</a:t>
            </a:r>
            <a:endParaRPr/>
          </a:p>
          <a:p>
            <a:pPr marL="457200" lvl="0" indent="-342900" algn="l" rtl="0">
              <a:spcBef>
                <a:spcPts val="0"/>
              </a:spcBef>
              <a:spcAft>
                <a:spcPts val="0"/>
              </a:spcAft>
              <a:buSzPts val="1800"/>
              <a:buChar char="●"/>
            </a:pPr>
            <a:r>
              <a:rPr lang="en-GB"/>
              <a:t>Conclusion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Ripley’s K-Function</a:t>
            </a:r>
            <a:endParaRPr/>
          </a:p>
          <a:p>
            <a:pPr marL="0" lvl="0" indent="0" algn="l" rtl="0">
              <a:spcBef>
                <a:spcPts val="0"/>
              </a:spcBef>
              <a:spcAft>
                <a:spcPts val="0"/>
              </a:spcAft>
              <a:buNone/>
            </a:pPr>
            <a:endParaRPr/>
          </a:p>
        </p:txBody>
      </p:sp>
      <p:sp>
        <p:nvSpPr>
          <p:cNvPr id="197" name="Google Shape;197;p32"/>
          <p:cNvSpPr txBox="1">
            <a:spLocks noGrp="1"/>
          </p:cNvSpPr>
          <p:nvPr>
            <p:ph type="body" idx="1"/>
          </p:nvPr>
        </p:nvSpPr>
        <p:spPr>
          <a:xfrm>
            <a:off x="311700" y="1228675"/>
            <a:ext cx="2945400" cy="3340200"/>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0"/>
              </a:spcAft>
              <a:buNone/>
            </a:pPr>
            <a:r>
              <a:rPr lang="en-GB"/>
              <a:t>For point S1, count the number of points inside a buffer (radius) of a certain size (10km). Then count the number of points inside a slightly larger buffer (20km). Continue until you reach the required buffer distance (i.e. 50km in this example).</a:t>
            </a:r>
            <a:endParaRPr/>
          </a:p>
          <a:p>
            <a:pPr marL="0" lvl="0" indent="0" algn="l" rtl="0">
              <a:spcBef>
                <a:spcPts val="1200"/>
              </a:spcBef>
              <a:spcAft>
                <a:spcPts val="0"/>
              </a:spcAft>
              <a:buNone/>
            </a:pPr>
            <a:r>
              <a:rPr lang="en-GB"/>
              <a:t>Repeat this for S2 and all other points (Si) in the dataset.</a:t>
            </a:r>
            <a:endParaRPr/>
          </a:p>
          <a:p>
            <a:pPr marL="0" lvl="0" indent="0" algn="l" rtl="0">
              <a:spcBef>
                <a:spcPts val="1200"/>
              </a:spcBef>
              <a:spcAft>
                <a:spcPts val="0"/>
              </a:spcAft>
              <a:buNone/>
            </a:pPr>
            <a:r>
              <a:rPr lang="en-GB"/>
              <a:t>Compute the average number of points in each buffer (radius) and divide this to the overall point density.</a:t>
            </a:r>
            <a:endParaRPr/>
          </a:p>
          <a:p>
            <a:pPr marL="0" lvl="0" indent="0" algn="l" rtl="0">
              <a:spcBef>
                <a:spcPts val="1200"/>
              </a:spcBef>
              <a:spcAft>
                <a:spcPts val="0"/>
              </a:spcAft>
              <a:buNone/>
            </a:pPr>
            <a:r>
              <a:rPr lang="en-GB"/>
              <a:t>Repeat this using points drawn from a Poisson random model for the same set of buffers.</a:t>
            </a:r>
            <a:endParaRPr/>
          </a:p>
          <a:p>
            <a:pPr marL="0" lvl="0" indent="0" algn="l" rtl="0">
              <a:spcBef>
                <a:spcPts val="1200"/>
              </a:spcBef>
              <a:spcAft>
                <a:spcPts val="1200"/>
              </a:spcAft>
              <a:buNone/>
            </a:pPr>
            <a:r>
              <a:rPr lang="en-GB"/>
              <a:t>Compare the observed distribution with the distribution with the Poisson distribution.</a:t>
            </a:r>
            <a:endParaRPr/>
          </a:p>
        </p:txBody>
      </p:sp>
      <p:pic>
        <p:nvPicPr>
          <p:cNvPr id="198" name="Google Shape;198;p32"/>
          <p:cNvPicPr preferRelativeResize="0"/>
          <p:nvPr/>
        </p:nvPicPr>
        <p:blipFill rotWithShape="1">
          <a:blip r:embed="rId3">
            <a:alphaModFix/>
          </a:blip>
          <a:srcRect r="14741"/>
          <a:stretch/>
        </p:blipFill>
        <p:spPr>
          <a:xfrm>
            <a:off x="3378500" y="1309075"/>
            <a:ext cx="5609748" cy="30232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Ripley’s K-Function</a:t>
            </a:r>
            <a:endParaRPr/>
          </a:p>
        </p:txBody>
      </p:sp>
      <p:sp>
        <p:nvSpPr>
          <p:cNvPr id="204" name="Google Shape;204;p33"/>
          <p:cNvSpPr txBox="1">
            <a:spLocks noGrp="1"/>
          </p:cNvSpPr>
          <p:nvPr>
            <p:ph type="body" idx="1"/>
          </p:nvPr>
        </p:nvSpPr>
        <p:spPr>
          <a:xfrm>
            <a:off x="311700" y="1228675"/>
            <a:ext cx="29874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Similar to NNA, a comparison of observed vs. expected distances (using a Poisson Point Process again) gives you the following information:</a:t>
            </a:r>
            <a:endParaRPr sz="1200"/>
          </a:p>
          <a:p>
            <a:pPr marL="457200" lvl="0" indent="-304800" algn="l" rtl="0">
              <a:spcBef>
                <a:spcPts val="1200"/>
              </a:spcBef>
              <a:spcAft>
                <a:spcPts val="0"/>
              </a:spcAft>
              <a:buSzPts val="1200"/>
              <a:buChar char="●"/>
            </a:pPr>
            <a:r>
              <a:rPr lang="en-GB" sz="1200"/>
              <a:t>If the observed value is </a:t>
            </a:r>
            <a:r>
              <a:rPr lang="en-GB" sz="1200" b="1" u="sng"/>
              <a:t>higher</a:t>
            </a:r>
            <a:r>
              <a:rPr lang="en-GB" sz="1200"/>
              <a:t> than the expected value, the events tend to </a:t>
            </a:r>
            <a:r>
              <a:rPr lang="en-GB" sz="1200" b="1" u="sng"/>
              <a:t>cluster</a:t>
            </a:r>
            <a:r>
              <a:rPr lang="en-GB" sz="1200"/>
              <a:t>.</a:t>
            </a:r>
            <a:endParaRPr sz="1200"/>
          </a:p>
          <a:p>
            <a:pPr marL="457200" lvl="0" indent="-304800" algn="l" rtl="0">
              <a:spcBef>
                <a:spcPts val="0"/>
              </a:spcBef>
              <a:spcAft>
                <a:spcPts val="0"/>
              </a:spcAft>
              <a:buSzPts val="1200"/>
              <a:buChar char="●"/>
            </a:pPr>
            <a:r>
              <a:rPr lang="en-GB" sz="1200"/>
              <a:t>If the observed value is </a:t>
            </a:r>
            <a:r>
              <a:rPr lang="en-GB" sz="1200" b="1" u="sng"/>
              <a:t>lower</a:t>
            </a:r>
            <a:r>
              <a:rPr lang="en-GB" sz="1200"/>
              <a:t> than the expected value, the events are </a:t>
            </a:r>
            <a:r>
              <a:rPr lang="en-GB" sz="1200" b="1" u="sng"/>
              <a:t>dispersed</a:t>
            </a:r>
            <a:r>
              <a:rPr lang="en-GB" sz="1200"/>
              <a:t>.</a:t>
            </a:r>
            <a:endParaRPr sz="1200"/>
          </a:p>
        </p:txBody>
      </p:sp>
      <p:pic>
        <p:nvPicPr>
          <p:cNvPr id="205" name="Google Shape;205;p33"/>
          <p:cNvPicPr preferRelativeResize="0"/>
          <p:nvPr/>
        </p:nvPicPr>
        <p:blipFill>
          <a:blip r:embed="rId3">
            <a:alphaModFix/>
          </a:blip>
          <a:stretch>
            <a:fillRect/>
          </a:stretch>
        </p:blipFill>
        <p:spPr>
          <a:xfrm>
            <a:off x="3299107" y="1228675"/>
            <a:ext cx="5533199" cy="33402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Let’s see how it works in R</a:t>
            </a:r>
            <a:endParaRPr/>
          </a:p>
          <a:p>
            <a:pPr marL="0" lvl="0" indent="0" algn="l" rtl="0">
              <a:spcBef>
                <a:spcPts val="0"/>
              </a:spcBef>
              <a:spcAft>
                <a:spcPts val="0"/>
              </a:spcAft>
              <a:buNone/>
            </a:pPr>
            <a:endParaRPr/>
          </a:p>
        </p:txBody>
      </p:sp>
      <p:sp>
        <p:nvSpPr>
          <p:cNvPr id="211" name="Google Shape;211;p3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Please open the prepared R file.</a:t>
            </a:r>
            <a:endParaRPr/>
          </a:p>
          <a:p>
            <a:pPr marL="457200" lvl="0" indent="-342900" algn="l" rtl="0">
              <a:spcBef>
                <a:spcPts val="0"/>
              </a:spcBef>
              <a:spcAft>
                <a:spcPts val="0"/>
              </a:spcAft>
              <a:buSzPts val="1800"/>
              <a:buChar char="●"/>
            </a:pPr>
            <a:r>
              <a:rPr lang="en-GB"/>
              <a:t>Ensure to maintain the folder structure.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Ripley’s K-Function</a:t>
            </a:r>
            <a:endParaRPr dirty="0"/>
          </a:p>
        </p:txBody>
      </p:sp>
      <p:sp>
        <p:nvSpPr>
          <p:cNvPr id="217" name="Google Shape;217;p35"/>
          <p:cNvSpPr txBox="1">
            <a:spLocks noGrp="1"/>
          </p:cNvSpPr>
          <p:nvPr>
            <p:ph type="body" idx="1"/>
          </p:nvPr>
        </p:nvSpPr>
        <p:spPr>
          <a:xfrm>
            <a:off x="5228450" y="2630500"/>
            <a:ext cx="3677400" cy="10389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en-GB" sz="1600" dirty="0">
                <a:solidFill>
                  <a:srgbClr val="000000"/>
                </a:solidFill>
                <a:latin typeface="Arial"/>
                <a:ea typeface="Arial"/>
                <a:cs typeface="Arial"/>
                <a:sym typeface="Arial"/>
              </a:rPr>
              <a:t>•</a:t>
            </a:r>
            <a:r>
              <a:rPr lang="en-GB" sz="1600" dirty="0" err="1">
                <a:solidFill>
                  <a:srgbClr val="000000"/>
                </a:solidFill>
                <a:latin typeface="Trebuchet MS"/>
                <a:ea typeface="Trebuchet MS"/>
                <a:cs typeface="Trebuchet MS"/>
                <a:sym typeface="Trebuchet MS"/>
              </a:rPr>
              <a:t>Kpois</a:t>
            </a:r>
            <a:r>
              <a:rPr lang="en-GB" sz="1600" dirty="0">
                <a:solidFill>
                  <a:srgbClr val="000000"/>
                </a:solidFill>
                <a:latin typeface="Trebuchet MS"/>
                <a:ea typeface="Trebuchet MS"/>
                <a:cs typeface="Trebuchet MS"/>
                <a:sym typeface="Trebuchet MS"/>
              </a:rPr>
              <a:t>(r) - theoretical Poisson K(r)</a:t>
            </a:r>
            <a:endParaRPr sz="1600" dirty="0">
              <a:solidFill>
                <a:srgbClr val="000000"/>
              </a:solidFill>
              <a:latin typeface="Trebuchet MS"/>
              <a:ea typeface="Trebuchet MS"/>
              <a:cs typeface="Trebuchet MS"/>
              <a:sym typeface="Trebuchet MS"/>
            </a:endParaRPr>
          </a:p>
          <a:p>
            <a:pPr marL="0" lvl="0" indent="0" algn="l" rtl="0">
              <a:spcBef>
                <a:spcPts val="0"/>
              </a:spcBef>
              <a:spcAft>
                <a:spcPts val="0"/>
              </a:spcAft>
              <a:buNone/>
            </a:pPr>
            <a:r>
              <a:rPr lang="en-GB" sz="1600" dirty="0">
                <a:solidFill>
                  <a:srgbClr val="000000"/>
                </a:solidFill>
                <a:latin typeface="Arial"/>
                <a:ea typeface="Arial"/>
                <a:cs typeface="Arial"/>
                <a:sym typeface="Arial"/>
              </a:rPr>
              <a:t>•</a:t>
            </a:r>
            <a:r>
              <a:rPr lang="en-GB" sz="1600" dirty="0" err="1">
                <a:solidFill>
                  <a:srgbClr val="000000"/>
                </a:solidFill>
                <a:latin typeface="Trebuchet MS"/>
                <a:ea typeface="Trebuchet MS"/>
                <a:cs typeface="Trebuchet MS"/>
                <a:sym typeface="Trebuchet MS"/>
              </a:rPr>
              <a:t>Kbord</a:t>
            </a:r>
            <a:r>
              <a:rPr lang="en-GB" sz="1600" dirty="0">
                <a:solidFill>
                  <a:srgbClr val="000000"/>
                </a:solidFill>
                <a:latin typeface="Trebuchet MS"/>
                <a:ea typeface="Trebuchet MS"/>
                <a:cs typeface="Trebuchet MS"/>
                <a:sym typeface="Trebuchet MS"/>
              </a:rPr>
              <a:t>(r) - border-corrected estimate of K(r)</a:t>
            </a:r>
            <a:endParaRPr sz="1600" dirty="0">
              <a:solidFill>
                <a:srgbClr val="000000"/>
              </a:solidFill>
              <a:latin typeface="Trebuchet MS"/>
              <a:ea typeface="Trebuchet MS"/>
              <a:cs typeface="Trebuchet MS"/>
              <a:sym typeface="Trebuchet MS"/>
            </a:endParaRPr>
          </a:p>
          <a:p>
            <a:pPr marL="0" lvl="0" indent="0" algn="l" rtl="0">
              <a:spcBef>
                <a:spcPts val="0"/>
              </a:spcBef>
              <a:spcAft>
                <a:spcPts val="0"/>
              </a:spcAft>
              <a:buNone/>
            </a:pPr>
            <a:r>
              <a:rPr lang="en-GB" sz="1600" dirty="0">
                <a:solidFill>
                  <a:srgbClr val="000000"/>
                </a:solidFill>
                <a:latin typeface="Arial"/>
                <a:ea typeface="Arial"/>
                <a:cs typeface="Arial"/>
                <a:sym typeface="Arial"/>
              </a:rPr>
              <a:t>•</a:t>
            </a:r>
            <a:r>
              <a:rPr lang="en-GB" sz="1600" dirty="0" err="1">
                <a:solidFill>
                  <a:srgbClr val="000000"/>
                </a:solidFill>
                <a:latin typeface="Trebuchet MS"/>
                <a:ea typeface="Trebuchet MS"/>
                <a:cs typeface="Trebuchet MS"/>
                <a:sym typeface="Trebuchet MS"/>
              </a:rPr>
              <a:t>Ktrans</a:t>
            </a:r>
            <a:r>
              <a:rPr lang="en-GB" sz="1600" dirty="0">
                <a:solidFill>
                  <a:srgbClr val="000000"/>
                </a:solidFill>
                <a:latin typeface="Trebuchet MS"/>
                <a:ea typeface="Trebuchet MS"/>
                <a:cs typeface="Trebuchet MS"/>
                <a:sym typeface="Trebuchet MS"/>
              </a:rPr>
              <a:t>(r) - translation-corrected estimate of K(r)</a:t>
            </a:r>
            <a:endParaRPr sz="1600" dirty="0">
              <a:solidFill>
                <a:srgbClr val="000000"/>
              </a:solidFill>
              <a:latin typeface="Trebuchet MS"/>
              <a:ea typeface="Trebuchet MS"/>
              <a:cs typeface="Trebuchet MS"/>
              <a:sym typeface="Trebuchet MS"/>
            </a:endParaRPr>
          </a:p>
          <a:p>
            <a:pPr marL="0" lvl="0" indent="0" algn="l" rtl="0">
              <a:spcBef>
                <a:spcPts val="0"/>
              </a:spcBef>
              <a:spcAft>
                <a:spcPts val="0"/>
              </a:spcAft>
              <a:buNone/>
            </a:pPr>
            <a:r>
              <a:rPr lang="en-GB" sz="1600" dirty="0">
                <a:solidFill>
                  <a:srgbClr val="000000"/>
                </a:solidFill>
                <a:latin typeface="Arial"/>
                <a:ea typeface="Arial"/>
                <a:cs typeface="Arial"/>
                <a:sym typeface="Arial"/>
              </a:rPr>
              <a:t>•</a:t>
            </a:r>
            <a:r>
              <a:rPr lang="en-GB" sz="1600" dirty="0">
                <a:solidFill>
                  <a:srgbClr val="000000"/>
                </a:solidFill>
                <a:latin typeface="Trebuchet MS"/>
                <a:ea typeface="Trebuchet MS"/>
                <a:cs typeface="Trebuchet MS"/>
                <a:sym typeface="Trebuchet MS"/>
              </a:rPr>
              <a:t>Kiso(r) - Ripley isotropic correction estimate of K(r)</a:t>
            </a:r>
            <a:endParaRPr dirty="0"/>
          </a:p>
        </p:txBody>
      </p:sp>
      <p:pic>
        <p:nvPicPr>
          <p:cNvPr id="3" name="Picture 2" descr="A graph of a function&#10;&#10;Description automatically generated">
            <a:extLst>
              <a:ext uri="{FF2B5EF4-FFF2-40B4-BE49-F238E27FC236}">
                <a16:creationId xmlns:a16="http://schemas.microsoft.com/office/drawing/2014/main" id="{EA28A0A9-AACE-81D7-8D44-28DF124AC492}"/>
              </a:ext>
            </a:extLst>
          </p:cNvPr>
          <p:cNvPicPr>
            <a:picLocks noChangeAspect="1"/>
          </p:cNvPicPr>
          <p:nvPr/>
        </p:nvPicPr>
        <p:blipFill>
          <a:blip r:embed="rId3"/>
          <a:stretch>
            <a:fillRect/>
          </a:stretch>
        </p:blipFill>
        <p:spPr>
          <a:xfrm>
            <a:off x="238150" y="1035863"/>
            <a:ext cx="4990300" cy="3777657"/>
          </a:xfrm>
          <a:prstGeom prst="rect">
            <a:avLst/>
          </a:prstGeom>
        </p:spPr>
      </p:pic>
    </p:spTree>
    <p:extLst>
      <p:ext uri="{BB962C8B-B14F-4D97-AF65-F5344CB8AC3E}">
        <p14:creationId xmlns:p14="http://schemas.microsoft.com/office/powerpoint/2010/main" val="7879581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Ripley’s K-Function</a:t>
            </a:r>
            <a:endParaRPr/>
          </a:p>
          <a:p>
            <a:pPr marL="0" lvl="0" indent="0" algn="l" rtl="0">
              <a:spcBef>
                <a:spcPts val="0"/>
              </a:spcBef>
              <a:spcAft>
                <a:spcPts val="0"/>
              </a:spcAft>
              <a:buNone/>
            </a:pPr>
            <a:endParaRPr/>
          </a:p>
        </p:txBody>
      </p:sp>
      <p:sp>
        <p:nvSpPr>
          <p:cNvPr id="217" name="Google Shape;217;p35"/>
          <p:cNvSpPr txBox="1">
            <a:spLocks noGrp="1"/>
          </p:cNvSpPr>
          <p:nvPr>
            <p:ph type="body" idx="1"/>
          </p:nvPr>
        </p:nvSpPr>
        <p:spPr>
          <a:xfrm>
            <a:off x="5228450" y="1548397"/>
            <a:ext cx="3677400" cy="2907402"/>
          </a:xfrm>
          <a:prstGeom prst="rect">
            <a:avLst/>
          </a:prstGeom>
        </p:spPr>
        <p:txBody>
          <a:bodyPr spcFirstLastPara="1" wrap="square" lIns="91425" tIns="91425" rIns="91425" bIns="91425" anchor="t" anchorCtr="0">
            <a:normAutofit fontScale="92500" lnSpcReduction="10000"/>
          </a:bodyPr>
          <a:lstStyle/>
          <a:p>
            <a:pPr marL="285750" indent="-285750"/>
            <a:r>
              <a:rPr lang="en-GB" sz="1600" dirty="0">
                <a:solidFill>
                  <a:srgbClr val="000000"/>
                </a:solidFill>
                <a:latin typeface="Arial"/>
                <a:ea typeface="Arial"/>
                <a:cs typeface="Arial"/>
                <a:sym typeface="Arial"/>
              </a:rPr>
              <a:t>Observed K(r) values above the envelope indicate higher than expected density at radius r  </a:t>
            </a:r>
            <a:r>
              <a:rPr lang="en-GB" sz="1600" dirty="0">
                <a:solidFill>
                  <a:srgbClr val="000000"/>
                </a:solidFill>
                <a:latin typeface="Arial"/>
                <a:ea typeface="Arial"/>
                <a:cs typeface="Arial"/>
                <a:sym typeface="Wingdings" panose="05000000000000000000" pitchFamily="2" charset="2"/>
              </a:rPr>
              <a:t> significant clustering</a:t>
            </a:r>
          </a:p>
          <a:p>
            <a:pPr marL="285750" indent="-285750"/>
            <a:r>
              <a:rPr lang="en-GB" sz="1600" dirty="0">
                <a:solidFill>
                  <a:srgbClr val="000000"/>
                </a:solidFill>
                <a:latin typeface="Arial"/>
                <a:ea typeface="Arial"/>
                <a:cs typeface="Arial"/>
                <a:sym typeface="Arial"/>
              </a:rPr>
              <a:t>Observed K(r) values within the envelope indicate no significant deviation from sparseness.</a:t>
            </a:r>
          </a:p>
          <a:p>
            <a:pPr marL="285750" indent="-285750"/>
            <a:r>
              <a:rPr lang="en-GB" sz="1600" dirty="0">
                <a:solidFill>
                  <a:srgbClr val="000000"/>
                </a:solidFill>
                <a:latin typeface="Arial"/>
                <a:ea typeface="Arial"/>
                <a:cs typeface="Arial"/>
                <a:sym typeface="Arial"/>
              </a:rPr>
              <a:t>Observed K(r) values below envelope = lower than expected density at radius r </a:t>
            </a:r>
            <a:r>
              <a:rPr lang="en-GB" sz="1600" dirty="0">
                <a:solidFill>
                  <a:srgbClr val="000000"/>
                </a:solidFill>
                <a:latin typeface="Arial"/>
                <a:ea typeface="Arial"/>
                <a:cs typeface="Arial"/>
                <a:sym typeface="Wingdings" panose="05000000000000000000" pitchFamily="2" charset="2"/>
              </a:rPr>
              <a:t> significant sparseness</a:t>
            </a:r>
          </a:p>
          <a:p>
            <a:pPr marL="285750" indent="-285750"/>
            <a:r>
              <a:rPr lang="en-GB" sz="1600" dirty="0">
                <a:solidFill>
                  <a:srgbClr val="000000"/>
                </a:solidFill>
                <a:latin typeface="Arial"/>
                <a:cs typeface="Arial"/>
                <a:sym typeface="Wingdings" panose="05000000000000000000" pitchFamily="2" charset="2"/>
              </a:rPr>
              <a:t>Results: Significantly clustered.</a:t>
            </a:r>
            <a:endParaRPr lang="en-GB" dirty="0"/>
          </a:p>
        </p:txBody>
      </p:sp>
      <p:pic>
        <p:nvPicPr>
          <p:cNvPr id="5" name="Picture 4" descr="A graph of a number of objects&#10;&#10;Description automatically generated with medium confidence">
            <a:extLst>
              <a:ext uri="{FF2B5EF4-FFF2-40B4-BE49-F238E27FC236}">
                <a16:creationId xmlns:a16="http://schemas.microsoft.com/office/drawing/2014/main" id="{E0DE22ED-B05B-F645-D5AD-4C4503110FC6}"/>
              </a:ext>
            </a:extLst>
          </p:cNvPr>
          <p:cNvPicPr>
            <a:picLocks noChangeAspect="1"/>
          </p:cNvPicPr>
          <p:nvPr/>
        </p:nvPicPr>
        <p:blipFill>
          <a:blip r:embed="rId3"/>
          <a:stretch>
            <a:fillRect/>
          </a:stretch>
        </p:blipFill>
        <p:spPr>
          <a:xfrm>
            <a:off x="139701" y="1041398"/>
            <a:ext cx="5115966" cy="3868949"/>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Reference</a:t>
            </a:r>
            <a:endParaRPr/>
          </a:p>
        </p:txBody>
      </p:sp>
      <p:sp>
        <p:nvSpPr>
          <p:cNvPr id="224" name="Google Shape;224;p36"/>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First and Second Order Processes:</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https://mgimond.github.io/Spatial/chp11_0.html#first-and-second-order-effects </a:t>
            </a:r>
            <a:endParaRPr sz="1000">
              <a:solidFill>
                <a:srgbClr val="222222"/>
              </a:solidFill>
              <a:highlight>
                <a:srgbClr val="FFFFFF"/>
              </a:highlight>
              <a:latin typeface="Arial"/>
              <a:ea typeface="Arial"/>
              <a:cs typeface="Arial"/>
              <a:sym typeface="Arial"/>
            </a:endParaRPr>
          </a:p>
          <a:p>
            <a:pPr marL="457200" lvl="0"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Kernel Density Estimate:</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https://pro.arcgis.com/en/pro-app/latest/tool-reference/spatial-analyst/how-kernel-density-works.htm </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https://mathisonian.github.io/kde/ </a:t>
            </a:r>
            <a:endParaRPr sz="1000">
              <a:solidFill>
                <a:srgbClr val="222222"/>
              </a:solidFill>
              <a:highlight>
                <a:srgbClr val="FFFFFF"/>
              </a:highlight>
              <a:latin typeface="Arial"/>
              <a:ea typeface="Arial"/>
              <a:cs typeface="Arial"/>
              <a:sym typeface="Arial"/>
            </a:endParaRPr>
          </a:p>
          <a:p>
            <a:pPr marL="457200" lvl="0"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Nearest Neighbour Analysis:</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https://pro.arcgis.com/en/pro-app/latest/tool-reference/spatial-statistics/h-how-average-nearest-neighbor-distance-spatial-st.htm </a:t>
            </a:r>
            <a:endParaRPr sz="1000">
              <a:solidFill>
                <a:srgbClr val="222222"/>
              </a:solidFill>
              <a:highlight>
                <a:srgbClr val="FFFFFF"/>
              </a:highlight>
              <a:latin typeface="Arial"/>
              <a:ea typeface="Arial"/>
              <a:cs typeface="Arial"/>
              <a:sym typeface="Arial"/>
            </a:endParaRPr>
          </a:p>
          <a:p>
            <a:pPr marL="457200" lvl="0"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Ripley’s K-Function:</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u="sng">
                <a:solidFill>
                  <a:schemeClr val="hlink"/>
                </a:solidFill>
                <a:highlight>
                  <a:srgbClr val="FFFFFF"/>
                </a:highlight>
                <a:latin typeface="Arial"/>
                <a:ea typeface="Arial"/>
                <a:cs typeface="Arial"/>
                <a:sym typeface="Arial"/>
                <a:hlinkClick r:id="rId3"/>
              </a:rPr>
              <a:t>https://www.statisticshowto.com/k-function-ripleys/</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u="sng">
                <a:solidFill>
                  <a:schemeClr val="hlink"/>
                </a:solidFill>
                <a:highlight>
                  <a:srgbClr val="FFFFFF"/>
                </a:highlight>
                <a:latin typeface="Arial"/>
                <a:ea typeface="Arial"/>
                <a:cs typeface="Arial"/>
                <a:sym typeface="Arial"/>
                <a:hlinkClick r:id="rId4"/>
              </a:rPr>
              <a:t>https://pro.arcgis.com/en/pro-app/latest/tool-reference/spatial-statistics/h-how-multi-distance-spatial-cluster-analysis-ripl.htm#:~:text=Ripley's%20K%2Dfunction%20illustrates%20how,distance%20and%2For%20distance%20increment</a:t>
            </a:r>
            <a:r>
              <a:rPr lang="en-GB"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marL="914400" lvl="1" indent="-292100" algn="l" rtl="0">
              <a:spcBef>
                <a:spcPts val="0"/>
              </a:spcBef>
              <a:spcAft>
                <a:spcPts val="0"/>
              </a:spcAft>
              <a:buClr>
                <a:srgbClr val="222222"/>
              </a:buClr>
              <a:buSzPts val="1000"/>
              <a:buFont typeface="Arial"/>
              <a:buChar char="○"/>
            </a:pPr>
            <a:r>
              <a:rPr lang="en-GB" sz="1000">
                <a:solidFill>
                  <a:srgbClr val="222222"/>
                </a:solidFill>
                <a:highlight>
                  <a:srgbClr val="FFFFFF"/>
                </a:highlight>
                <a:latin typeface="Arial"/>
                <a:ea typeface="Arial"/>
                <a:cs typeface="Arial"/>
                <a:sym typeface="Arial"/>
              </a:rPr>
              <a:t>https://cran.r-project.org/web/packages/spNetwork/vignettes/KNetworkFunctions.html </a:t>
            </a:r>
            <a:endParaRPr sz="1000">
              <a:solidFill>
                <a:srgbClr val="222222"/>
              </a:solidFill>
              <a:highlight>
                <a:srgbClr val="FFFFFF"/>
              </a:highlight>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Thank you</a:t>
            </a:r>
            <a:endParaRPr/>
          </a:p>
        </p:txBody>
      </p:sp>
      <p:sp>
        <p:nvSpPr>
          <p:cNvPr id="230" name="Google Shape;230;p37"/>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5"/>
          <p:cNvPicPr preferRelativeResize="0"/>
          <p:nvPr/>
        </p:nvPicPr>
        <p:blipFill>
          <a:blip r:embed="rId3">
            <a:alphaModFix/>
          </a:blip>
          <a:stretch>
            <a:fillRect/>
          </a:stretch>
        </p:blipFill>
        <p:spPr>
          <a:xfrm>
            <a:off x="6143100" y="1399925"/>
            <a:ext cx="2689200" cy="3438775"/>
          </a:xfrm>
          <a:prstGeom prst="rect">
            <a:avLst/>
          </a:prstGeom>
          <a:noFill/>
          <a:ln>
            <a:noFill/>
          </a:ln>
        </p:spPr>
      </p:pic>
      <p:sp>
        <p:nvSpPr>
          <p:cNvPr id="70" name="Google Shape;70;p15"/>
          <p:cNvSpPr/>
          <p:nvPr/>
        </p:nvSpPr>
        <p:spPr>
          <a:xfrm>
            <a:off x="4396550" y="1148250"/>
            <a:ext cx="2540400" cy="2021100"/>
          </a:xfrm>
          <a:prstGeom prst="wedgeEllipseCallout">
            <a:avLst>
              <a:gd name="adj1" fmla="val 24919"/>
              <a:gd name="adj2" fmla="val 63626"/>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
        <p:nvSpPr>
          <p:cNvPr id="71" name="Google Shape;71;p1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Introduction to point pattern analysis</a:t>
            </a:r>
            <a:endParaRPr/>
          </a:p>
        </p:txBody>
      </p:sp>
      <p:sp>
        <p:nvSpPr>
          <p:cNvPr id="72" name="Google Shape;72;p15"/>
          <p:cNvSpPr txBox="1">
            <a:spLocks noGrp="1"/>
          </p:cNvSpPr>
          <p:nvPr>
            <p:ph type="body" idx="1"/>
          </p:nvPr>
        </p:nvSpPr>
        <p:spPr>
          <a:xfrm>
            <a:off x="311700" y="1228675"/>
            <a:ext cx="4352100" cy="3340200"/>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GB"/>
              <a:t>Tobler's first law of geography.</a:t>
            </a:r>
            <a:endParaRPr/>
          </a:p>
          <a:p>
            <a:pPr marL="457200" lvl="0" indent="-342900" algn="l" rtl="0">
              <a:spcBef>
                <a:spcPts val="0"/>
              </a:spcBef>
              <a:spcAft>
                <a:spcPts val="0"/>
              </a:spcAft>
              <a:buSzPts val="1800"/>
              <a:buChar char="●"/>
            </a:pPr>
            <a:r>
              <a:rPr lang="en-GB"/>
              <a:t>Clustering is a “manifestation” of some form of relationship between observations.</a:t>
            </a:r>
            <a:endParaRPr/>
          </a:p>
          <a:p>
            <a:pPr marL="457200" lvl="0" indent="-342900" algn="l" rtl="0">
              <a:spcBef>
                <a:spcPts val="0"/>
              </a:spcBef>
              <a:spcAft>
                <a:spcPts val="0"/>
              </a:spcAft>
              <a:buSzPts val="1800"/>
              <a:buChar char="●"/>
            </a:pPr>
            <a:r>
              <a:rPr lang="en-GB"/>
              <a:t>To understand the underlying causes, understanding whether observations cluster is key.</a:t>
            </a:r>
            <a:endParaRPr/>
          </a:p>
        </p:txBody>
      </p:sp>
      <p:sp>
        <p:nvSpPr>
          <p:cNvPr id="73" name="Google Shape;73;p15"/>
          <p:cNvSpPr txBox="1"/>
          <p:nvPr/>
        </p:nvSpPr>
        <p:spPr>
          <a:xfrm>
            <a:off x="4663800" y="1549350"/>
            <a:ext cx="2170500" cy="1218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GB" sz="1200">
                <a:solidFill>
                  <a:schemeClr val="dk2"/>
                </a:solidFill>
                <a:latin typeface="Source Code Pro"/>
                <a:ea typeface="Source Code Pro"/>
                <a:cs typeface="Source Code Pro"/>
                <a:sym typeface="Source Code Pro"/>
              </a:rPr>
              <a:t>Everything is related to everything else, but near things are more related to each other (Tobler, 1970)</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How to see if observations cluster?</a:t>
            </a:r>
            <a:endParaRPr/>
          </a:p>
        </p:txBody>
      </p:sp>
      <p:sp>
        <p:nvSpPr>
          <p:cNvPr id="79" name="Google Shape;79;p16"/>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Point-pattern analysis (PPA) -  detect clusters or patterns across a set of points </a:t>
            </a:r>
            <a:endParaRPr/>
          </a:p>
          <a:p>
            <a:pPr marL="457200" lvl="0" indent="-342900" algn="l" rtl="0">
              <a:spcBef>
                <a:spcPts val="0"/>
              </a:spcBef>
              <a:spcAft>
                <a:spcPts val="0"/>
              </a:spcAft>
              <a:buSzPts val="1800"/>
              <a:buChar char="●"/>
            </a:pPr>
            <a:r>
              <a:rPr lang="en-GB"/>
              <a:t>There are three main approaches to PPA(Qiang et al, 2020)</a:t>
            </a:r>
            <a:endParaRPr/>
          </a:p>
          <a:p>
            <a:pPr marL="914400" lvl="1" indent="-317500" algn="l" rtl="0">
              <a:spcBef>
                <a:spcPts val="0"/>
              </a:spcBef>
              <a:spcAft>
                <a:spcPts val="0"/>
              </a:spcAft>
              <a:buSzPts val="1400"/>
              <a:buChar char="○"/>
            </a:pPr>
            <a:r>
              <a:rPr lang="en-GB"/>
              <a:t>Descriptive statistics</a:t>
            </a:r>
            <a:endParaRPr/>
          </a:p>
          <a:p>
            <a:pPr marL="914400" lvl="1" indent="-317500" algn="l" rtl="0">
              <a:spcBef>
                <a:spcPts val="0"/>
              </a:spcBef>
              <a:spcAft>
                <a:spcPts val="0"/>
              </a:spcAft>
              <a:buSzPts val="1400"/>
              <a:buChar char="○"/>
            </a:pPr>
            <a:r>
              <a:rPr lang="en-GB"/>
              <a:t>Density-based approach</a:t>
            </a:r>
            <a:endParaRPr/>
          </a:p>
          <a:p>
            <a:pPr marL="914400" lvl="1" indent="-317500" algn="l" rtl="0">
              <a:spcBef>
                <a:spcPts val="0"/>
              </a:spcBef>
              <a:spcAft>
                <a:spcPts val="0"/>
              </a:spcAft>
              <a:buSzPts val="1400"/>
              <a:buChar char="○"/>
            </a:pPr>
            <a:r>
              <a:rPr lang="en-GB"/>
              <a:t>Distance-based approach</a:t>
            </a:r>
            <a:endParaRPr/>
          </a:p>
          <a:p>
            <a:pPr marL="0" lvl="0" indent="0" algn="l" rtl="0">
              <a:spcBef>
                <a:spcPts val="12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Descriptive statistics</a:t>
            </a:r>
            <a:endParaRPr/>
          </a:p>
        </p:txBody>
      </p:sp>
      <p:sp>
        <p:nvSpPr>
          <p:cNvPr id="85" name="Google Shape;85;p17"/>
          <p:cNvSpPr txBox="1">
            <a:spLocks noGrp="1"/>
          </p:cNvSpPr>
          <p:nvPr>
            <p:ph type="body" idx="1"/>
          </p:nvPr>
        </p:nvSpPr>
        <p:spPr>
          <a:xfrm>
            <a:off x="311700" y="1228675"/>
            <a:ext cx="2464500" cy="3340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Char char="●"/>
            </a:pPr>
            <a:r>
              <a:rPr lang="en-GB" sz="1500"/>
              <a:t>Basic descriptive characteristics</a:t>
            </a:r>
            <a:endParaRPr sz="1500"/>
          </a:p>
          <a:p>
            <a:pPr marL="457200" lvl="0" indent="-323850" algn="l" rtl="0">
              <a:spcBef>
                <a:spcPts val="0"/>
              </a:spcBef>
              <a:spcAft>
                <a:spcPts val="0"/>
              </a:spcAft>
              <a:buSzPts val="1500"/>
              <a:buChar char="●"/>
            </a:pPr>
            <a:r>
              <a:rPr lang="en-GB" sz="1500"/>
              <a:t>Central tendency/ dispersion</a:t>
            </a:r>
            <a:endParaRPr sz="1500"/>
          </a:p>
          <a:p>
            <a:pPr marL="457200" lvl="0" indent="-323850" algn="l" rtl="0">
              <a:spcBef>
                <a:spcPts val="0"/>
              </a:spcBef>
              <a:spcAft>
                <a:spcPts val="0"/>
              </a:spcAft>
              <a:buSzPts val="1500"/>
              <a:buChar char="●"/>
            </a:pPr>
            <a:r>
              <a:rPr lang="en-GB" sz="1500"/>
              <a:t>Limited in communicating the pattern of clustering</a:t>
            </a:r>
            <a:endParaRPr sz="1500"/>
          </a:p>
        </p:txBody>
      </p:sp>
      <p:pic>
        <p:nvPicPr>
          <p:cNvPr id="86" name="Google Shape;86;p17"/>
          <p:cNvPicPr preferRelativeResize="0"/>
          <p:nvPr/>
        </p:nvPicPr>
        <p:blipFill>
          <a:blip r:embed="rId3">
            <a:alphaModFix/>
          </a:blip>
          <a:stretch>
            <a:fillRect/>
          </a:stretch>
        </p:blipFill>
        <p:spPr>
          <a:xfrm>
            <a:off x="3979900" y="292850"/>
            <a:ext cx="4768276" cy="2786900"/>
          </a:xfrm>
          <a:prstGeom prst="rect">
            <a:avLst/>
          </a:prstGeom>
          <a:noFill/>
          <a:ln>
            <a:noFill/>
          </a:ln>
        </p:spPr>
      </p:pic>
      <p:pic>
        <p:nvPicPr>
          <p:cNvPr id="87" name="Google Shape;87;p17"/>
          <p:cNvPicPr preferRelativeResize="0"/>
          <p:nvPr/>
        </p:nvPicPr>
        <p:blipFill>
          <a:blip r:embed="rId4">
            <a:alphaModFix/>
          </a:blip>
          <a:stretch>
            <a:fillRect/>
          </a:stretch>
        </p:blipFill>
        <p:spPr>
          <a:xfrm>
            <a:off x="3612982" y="2973700"/>
            <a:ext cx="3116826" cy="20856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u="sng"/>
              <a:t>Density</a:t>
            </a:r>
            <a:r>
              <a:rPr lang="en-GB"/>
              <a:t>-based &amp; </a:t>
            </a:r>
            <a:r>
              <a:rPr lang="en-GB" u="sng"/>
              <a:t>distance</a:t>
            </a:r>
            <a:r>
              <a:rPr lang="en-GB"/>
              <a:t>-based analysis</a:t>
            </a:r>
            <a:endParaRPr/>
          </a:p>
        </p:txBody>
      </p:sp>
      <p:sp>
        <p:nvSpPr>
          <p:cNvPr id="93" name="Google Shape;93;p18"/>
          <p:cNvSpPr txBox="1">
            <a:spLocks noGrp="1"/>
          </p:cNvSpPr>
          <p:nvPr>
            <p:ph type="body" idx="1"/>
          </p:nvPr>
        </p:nvSpPr>
        <p:spPr>
          <a:xfrm>
            <a:off x="311700" y="1228675"/>
            <a:ext cx="4260300" cy="363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35"/>
              <a:buNone/>
            </a:pPr>
            <a:r>
              <a:rPr lang="en-GB" sz="1430" u="sng"/>
              <a:t>Density-based</a:t>
            </a:r>
            <a:endParaRPr sz="1430" u="sng"/>
          </a:p>
          <a:p>
            <a:pPr marL="457200" lvl="0" indent="-319405" algn="l" rtl="0">
              <a:spcBef>
                <a:spcPts val="1200"/>
              </a:spcBef>
              <a:spcAft>
                <a:spcPts val="0"/>
              </a:spcAft>
              <a:buSzPts val="1430"/>
              <a:buChar char="●"/>
            </a:pPr>
            <a:r>
              <a:rPr lang="en-GB" sz="1430"/>
              <a:t>known as the </a:t>
            </a:r>
            <a:r>
              <a:rPr lang="en-GB" sz="1430" b="1"/>
              <a:t>first order property </a:t>
            </a:r>
            <a:r>
              <a:rPr lang="en-GB" sz="1430"/>
              <a:t>of a dataset</a:t>
            </a:r>
            <a:endParaRPr sz="1430"/>
          </a:p>
          <a:p>
            <a:pPr marL="457200" lvl="0" indent="-319405" algn="l" rtl="0">
              <a:spcBef>
                <a:spcPts val="0"/>
              </a:spcBef>
              <a:spcAft>
                <a:spcPts val="0"/>
              </a:spcAft>
              <a:buSzPts val="1430"/>
              <a:buChar char="●"/>
            </a:pPr>
            <a:r>
              <a:rPr lang="en-GB" sz="1430"/>
              <a:t>The variation in the individual locations of the points in the dataset across the study area.</a:t>
            </a:r>
            <a:endParaRPr sz="1430"/>
          </a:p>
          <a:p>
            <a:pPr marL="457200" lvl="0" indent="-319405" algn="l" rtl="0">
              <a:spcBef>
                <a:spcPts val="0"/>
              </a:spcBef>
              <a:spcAft>
                <a:spcPts val="0"/>
              </a:spcAft>
              <a:buSzPts val="1430"/>
              <a:buChar char="●"/>
            </a:pPr>
            <a:r>
              <a:rPr lang="en-GB" sz="1430"/>
              <a:t>Focus on </a:t>
            </a:r>
            <a:r>
              <a:rPr lang="en-GB" sz="1430" u="sng"/>
              <a:t>density</a:t>
            </a:r>
            <a:r>
              <a:rPr lang="en-GB" sz="1430"/>
              <a:t>. </a:t>
            </a:r>
            <a:endParaRPr sz="1430"/>
          </a:p>
          <a:p>
            <a:pPr marL="457200" lvl="0" indent="-319405" algn="l" rtl="0">
              <a:spcBef>
                <a:spcPts val="0"/>
              </a:spcBef>
              <a:spcAft>
                <a:spcPts val="0"/>
              </a:spcAft>
              <a:buSzPts val="1430"/>
              <a:buChar char="●"/>
            </a:pPr>
            <a:r>
              <a:rPr lang="en-GB" sz="1430"/>
              <a:t>E.g. Back at times when COVID just started, were places for people with positive test results went to (just before they caught it) more common in some parts of town than others?</a:t>
            </a:r>
            <a:endParaRPr sz="1430"/>
          </a:p>
        </p:txBody>
      </p:sp>
      <p:sp>
        <p:nvSpPr>
          <p:cNvPr id="94" name="Google Shape;94;p18"/>
          <p:cNvSpPr txBox="1">
            <a:spLocks noGrp="1"/>
          </p:cNvSpPr>
          <p:nvPr>
            <p:ph type="body" idx="1"/>
          </p:nvPr>
        </p:nvSpPr>
        <p:spPr>
          <a:xfrm>
            <a:off x="4718300" y="1228675"/>
            <a:ext cx="4260300" cy="363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35"/>
              <a:buNone/>
            </a:pPr>
            <a:r>
              <a:rPr lang="en-GB" sz="1430" u="sng"/>
              <a:t>Distanced-based</a:t>
            </a:r>
            <a:endParaRPr sz="1430" u="sng"/>
          </a:p>
          <a:p>
            <a:pPr marL="457200" lvl="0" indent="-319405" algn="l" rtl="0">
              <a:spcBef>
                <a:spcPts val="1200"/>
              </a:spcBef>
              <a:spcAft>
                <a:spcPts val="0"/>
              </a:spcAft>
              <a:buSzPts val="1430"/>
              <a:buChar char="●"/>
            </a:pPr>
            <a:r>
              <a:rPr lang="en-GB" sz="1430"/>
              <a:t>Known as the </a:t>
            </a:r>
            <a:r>
              <a:rPr lang="en-GB" sz="1430" b="1"/>
              <a:t>second order property </a:t>
            </a:r>
            <a:r>
              <a:rPr lang="en-GB" sz="1430"/>
              <a:t>of a dataset</a:t>
            </a:r>
            <a:endParaRPr sz="1430"/>
          </a:p>
          <a:p>
            <a:pPr marL="457200" lvl="0" indent="-319405" algn="l" rtl="0">
              <a:spcBef>
                <a:spcPts val="0"/>
              </a:spcBef>
              <a:spcAft>
                <a:spcPts val="0"/>
              </a:spcAft>
              <a:buSzPts val="1430"/>
              <a:buChar char="●"/>
            </a:pPr>
            <a:r>
              <a:rPr lang="en-GB" sz="1430"/>
              <a:t>The influence of one observation on another (i.e. interactions).</a:t>
            </a:r>
            <a:br>
              <a:rPr lang="en-GB" sz="1430"/>
            </a:br>
            <a:endParaRPr sz="1430"/>
          </a:p>
          <a:p>
            <a:pPr marL="457200" lvl="0" indent="-319405" algn="l" rtl="0">
              <a:spcBef>
                <a:spcPts val="0"/>
              </a:spcBef>
              <a:spcAft>
                <a:spcPts val="0"/>
              </a:spcAft>
              <a:buSzPts val="1430"/>
              <a:buChar char="●"/>
            </a:pPr>
            <a:r>
              <a:rPr lang="en-GB" sz="1430"/>
              <a:t>Focus on </a:t>
            </a:r>
            <a:r>
              <a:rPr lang="en-GB" sz="1430" u="sng"/>
              <a:t>dispersion</a:t>
            </a:r>
            <a:r>
              <a:rPr lang="en-GB" sz="1430"/>
              <a:t>.</a:t>
            </a:r>
            <a:endParaRPr sz="1430"/>
          </a:p>
          <a:p>
            <a:pPr marL="457200" lvl="0" indent="-319405" algn="l" rtl="0">
              <a:spcBef>
                <a:spcPts val="0"/>
              </a:spcBef>
              <a:spcAft>
                <a:spcPts val="0"/>
              </a:spcAft>
              <a:buSzPts val="1430"/>
              <a:buChar char="●"/>
            </a:pPr>
            <a:r>
              <a:rPr lang="en-GB" sz="1430"/>
              <a:t>E.g. Covid is contagious. Among those who caught Covid, were some individuals more likely to be the ‘mega host’ of the virus and spread to other people?</a:t>
            </a:r>
            <a:endParaRPr sz="143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19"/>
          <p:cNvPicPr preferRelativeResize="0"/>
          <p:nvPr/>
        </p:nvPicPr>
        <p:blipFill>
          <a:blip r:embed="rId3">
            <a:alphaModFix/>
          </a:blip>
          <a:stretch>
            <a:fillRect/>
          </a:stretch>
        </p:blipFill>
        <p:spPr>
          <a:xfrm>
            <a:off x="636925" y="108150"/>
            <a:ext cx="7991600" cy="5597326"/>
          </a:xfrm>
          <a:prstGeom prst="rect">
            <a:avLst/>
          </a:prstGeom>
          <a:noFill/>
          <a:ln>
            <a:noFill/>
          </a:ln>
        </p:spPr>
      </p:pic>
      <p:sp>
        <p:nvSpPr>
          <p:cNvPr id="100" name="Google Shape;100;p19"/>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Example for first and second order dynamics</a:t>
            </a:r>
            <a:endParaRPr/>
          </a:p>
        </p:txBody>
      </p:sp>
      <p:sp>
        <p:nvSpPr>
          <p:cNvPr id="101" name="Google Shape;101;p19"/>
          <p:cNvSpPr/>
          <p:nvPr/>
        </p:nvSpPr>
        <p:spPr>
          <a:xfrm>
            <a:off x="7188325" y="1242625"/>
            <a:ext cx="1407900" cy="3012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
        <p:nvSpPr>
          <p:cNvPr id="102" name="Google Shape;102;p19"/>
          <p:cNvSpPr/>
          <p:nvPr/>
        </p:nvSpPr>
        <p:spPr>
          <a:xfrm>
            <a:off x="636925" y="1284925"/>
            <a:ext cx="1407900" cy="3481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
        <p:nvSpPr>
          <p:cNvPr id="103" name="Google Shape;103;p19"/>
          <p:cNvSpPr/>
          <p:nvPr/>
        </p:nvSpPr>
        <p:spPr>
          <a:xfrm>
            <a:off x="1344850" y="920175"/>
            <a:ext cx="6936600" cy="364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20"/>
          <p:cNvPicPr preferRelativeResize="0"/>
          <p:nvPr/>
        </p:nvPicPr>
        <p:blipFill>
          <a:blip r:embed="rId3">
            <a:alphaModFix/>
          </a:blip>
          <a:stretch>
            <a:fillRect/>
          </a:stretch>
        </p:blipFill>
        <p:spPr>
          <a:xfrm>
            <a:off x="636925" y="108150"/>
            <a:ext cx="7991600" cy="5597326"/>
          </a:xfrm>
          <a:prstGeom prst="rect">
            <a:avLst/>
          </a:prstGeom>
          <a:noFill/>
          <a:ln>
            <a:noFill/>
          </a:ln>
        </p:spPr>
      </p:pic>
      <p:sp>
        <p:nvSpPr>
          <p:cNvPr id="109" name="Google Shape;109;p2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Example for first and second order dynamics</a:t>
            </a:r>
            <a:endParaRPr/>
          </a:p>
          <a:p>
            <a:pPr marL="0" lvl="0" indent="0" algn="l" rtl="0">
              <a:spcBef>
                <a:spcPts val="0"/>
              </a:spcBef>
              <a:spcAft>
                <a:spcPts val="0"/>
              </a:spcAft>
              <a:buNone/>
            </a:pPr>
            <a:endParaRPr/>
          </a:p>
        </p:txBody>
      </p:sp>
      <p:sp>
        <p:nvSpPr>
          <p:cNvPr id="110" name="Google Shape;110;p20"/>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First and second order dynamics </a:t>
            </a:r>
            <a:endParaRPr/>
          </a:p>
        </p:txBody>
      </p:sp>
      <p:sp>
        <p:nvSpPr>
          <p:cNvPr id="116" name="Google Shape;116;p21"/>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sz="1400" b="1"/>
              <a:t>Tree distribution </a:t>
            </a:r>
            <a:r>
              <a:rPr lang="en-GB" sz="1400"/>
              <a:t>can be influenced by </a:t>
            </a:r>
            <a:r>
              <a:rPr lang="en-GB" sz="1400" b="1" u="sng"/>
              <a:t>first order</a:t>
            </a:r>
            <a:r>
              <a:rPr lang="en-GB" sz="1400" b="1"/>
              <a:t> </a:t>
            </a:r>
            <a:r>
              <a:rPr lang="en-GB" sz="1400"/>
              <a:t>effects such as:</a:t>
            </a:r>
            <a:endParaRPr sz="1400"/>
          </a:p>
          <a:p>
            <a:pPr marL="914400" lvl="1" indent="-317500" algn="l" rtl="0">
              <a:spcBef>
                <a:spcPts val="0"/>
              </a:spcBef>
              <a:spcAft>
                <a:spcPts val="0"/>
              </a:spcAft>
              <a:buSzPts val="1400"/>
              <a:buChar char="○"/>
            </a:pPr>
            <a:r>
              <a:rPr lang="en-GB"/>
              <a:t>Elevation </a:t>
            </a:r>
            <a:endParaRPr/>
          </a:p>
          <a:p>
            <a:pPr marL="914400" lvl="1" indent="-317500" algn="l" rtl="0">
              <a:spcBef>
                <a:spcPts val="0"/>
              </a:spcBef>
              <a:spcAft>
                <a:spcPts val="0"/>
              </a:spcAft>
              <a:buSzPts val="1400"/>
              <a:buChar char="○"/>
            </a:pPr>
            <a:r>
              <a:rPr lang="en-GB"/>
              <a:t>Gradient </a:t>
            </a:r>
            <a:endParaRPr/>
          </a:p>
          <a:p>
            <a:pPr marL="914400" lvl="1" indent="-317500" algn="l" rtl="0">
              <a:spcBef>
                <a:spcPts val="0"/>
              </a:spcBef>
              <a:spcAft>
                <a:spcPts val="0"/>
              </a:spcAft>
              <a:buSzPts val="1400"/>
              <a:buChar char="○"/>
            </a:pPr>
            <a:r>
              <a:rPr lang="en-GB"/>
              <a:t>Spatial distribution of soil characteristics </a:t>
            </a:r>
            <a:endParaRPr/>
          </a:p>
          <a:p>
            <a:pPr marL="457200" lvl="0" indent="-317500" algn="l" rtl="0">
              <a:spcBef>
                <a:spcPts val="0"/>
              </a:spcBef>
              <a:spcAft>
                <a:spcPts val="0"/>
              </a:spcAft>
              <a:buSzPts val="1400"/>
              <a:buChar char="●"/>
            </a:pPr>
            <a:r>
              <a:rPr lang="en-GB" sz="1400"/>
              <a:t>This, in turn, changes the tree density distribution across the study area.</a:t>
            </a:r>
            <a:br>
              <a:rPr lang="en-GB" sz="1400"/>
            </a:br>
            <a:endParaRPr sz="1400"/>
          </a:p>
          <a:p>
            <a:pPr marL="457200" lvl="0" indent="-317500" algn="l" rtl="0">
              <a:spcBef>
                <a:spcPts val="0"/>
              </a:spcBef>
              <a:spcAft>
                <a:spcPts val="0"/>
              </a:spcAft>
              <a:buSzPts val="1400"/>
              <a:buChar char="●"/>
            </a:pPr>
            <a:r>
              <a:rPr lang="en-GB" sz="1400" b="1"/>
              <a:t>Tree distribution</a:t>
            </a:r>
            <a:r>
              <a:rPr lang="en-GB" sz="1400"/>
              <a:t> can also be influenced by </a:t>
            </a:r>
            <a:r>
              <a:rPr lang="en-GB" sz="1400" b="1" u="sng"/>
              <a:t>second order</a:t>
            </a:r>
            <a:r>
              <a:rPr lang="en-GB" sz="1400" b="1"/>
              <a:t> </a:t>
            </a:r>
            <a:r>
              <a:rPr lang="en-GB" sz="1400"/>
              <a:t>effects such as: </a:t>
            </a:r>
            <a:endParaRPr sz="1400"/>
          </a:p>
          <a:p>
            <a:pPr marL="914400" lvl="1" indent="-317500" algn="l" rtl="0">
              <a:spcBef>
                <a:spcPts val="0"/>
              </a:spcBef>
              <a:spcAft>
                <a:spcPts val="0"/>
              </a:spcAft>
              <a:buSzPts val="1400"/>
              <a:buChar char="○"/>
            </a:pPr>
            <a:r>
              <a:rPr lang="en-GB"/>
              <a:t>Seed dispersal processes.</a:t>
            </a:r>
            <a:endParaRPr/>
          </a:p>
          <a:p>
            <a:pPr marL="914400" lvl="1" indent="-317500" algn="l" rtl="0">
              <a:spcBef>
                <a:spcPts val="0"/>
              </a:spcBef>
              <a:spcAft>
                <a:spcPts val="0"/>
              </a:spcAft>
              <a:buSzPts val="1400"/>
              <a:buChar char="○"/>
            </a:pPr>
            <a:r>
              <a:rPr lang="en-GB"/>
              <a:t>Access to sunlight (canopies of other trees block light)</a:t>
            </a:r>
            <a:endParaRPr/>
          </a:p>
          <a:p>
            <a:pPr marL="914400" lvl="1" indent="-317500" algn="l" rtl="0">
              <a:spcBef>
                <a:spcPts val="0"/>
              </a:spcBef>
              <a:spcAft>
                <a:spcPts val="0"/>
              </a:spcAft>
              <a:buSzPts val="1400"/>
              <a:buChar char="○"/>
            </a:pPr>
            <a:r>
              <a:rPr lang="en-GB"/>
              <a:t>Here the process is independent of location and is, instead, dependent on the presence of other trees.</a:t>
            </a:r>
            <a:endParaRPr/>
          </a:p>
          <a:p>
            <a:pPr marL="0" lvl="0" indent="0" algn="l" rtl="0">
              <a:spcBef>
                <a:spcPts val="1200"/>
              </a:spcBef>
              <a:spcAft>
                <a:spcPts val="1200"/>
              </a:spcAft>
              <a:buNone/>
            </a:pPr>
            <a:endParaRPr sz="1400"/>
          </a:p>
        </p:txBody>
      </p:sp>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2728</Words>
  <Application>Microsoft Office PowerPoint</Application>
  <PresentationFormat>On-screen Show (16:9)</PresentationFormat>
  <Paragraphs>178</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Source Code Pro</vt:lpstr>
      <vt:lpstr>Arial</vt:lpstr>
      <vt:lpstr>Amatic SC</vt:lpstr>
      <vt:lpstr>Trebuchet MS</vt:lpstr>
      <vt:lpstr>Beach Day</vt:lpstr>
      <vt:lpstr>Analysing spatial dynamics  using R and QGIS</vt:lpstr>
      <vt:lpstr>Today’s programme:</vt:lpstr>
      <vt:lpstr>Introduction to point pattern analysis</vt:lpstr>
      <vt:lpstr>How to see if observations cluster?</vt:lpstr>
      <vt:lpstr>Descriptive statistics</vt:lpstr>
      <vt:lpstr>Density-based &amp; distance-based analysis</vt:lpstr>
      <vt:lpstr>Example for first and second order dynamics</vt:lpstr>
      <vt:lpstr>Example for first and second order dynamics </vt:lpstr>
      <vt:lpstr>First and second order dynamics </vt:lpstr>
      <vt:lpstr>SPATIAL analysis for first and second order effects</vt:lpstr>
      <vt:lpstr>Kernel density estimation</vt:lpstr>
      <vt:lpstr>Kernel density estimation</vt:lpstr>
      <vt:lpstr>Let’s see how it works in QGIS</vt:lpstr>
      <vt:lpstr>Nearest neighbour analysis</vt:lpstr>
      <vt:lpstr>Nearest neighbour analysis</vt:lpstr>
      <vt:lpstr>Let’s see how it works in QGIS</vt:lpstr>
      <vt:lpstr>Nearest neighbour analysis  </vt:lpstr>
      <vt:lpstr>Problems of scale</vt:lpstr>
      <vt:lpstr>Ripley’s K-Function</vt:lpstr>
      <vt:lpstr>Ripley’s K-Function </vt:lpstr>
      <vt:lpstr>Ripley’s K-Function</vt:lpstr>
      <vt:lpstr>Let’s see how it works in R </vt:lpstr>
      <vt:lpstr>Ripley’s K-Function</vt:lpstr>
      <vt:lpstr>Ripley’s K-Function </vt:lpstr>
      <vt:lpstr>Reference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Analysing spatial dynamics  using R and QGIS</dc:title>
  <cp:lastModifiedBy>Ki Tong</cp:lastModifiedBy>
  <cp:revision>11</cp:revision>
  <dcterms:modified xsi:type="dcterms:W3CDTF">2024-04-06T14:41:07Z</dcterms:modified>
</cp:coreProperties>
</file>